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31" r:id="rId5"/>
    <p:sldId id="332" r:id="rId6"/>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 Orrow" initials="NO" lastIdx="1" clrIdx="0">
    <p:extLst>
      <p:ext uri="{19B8F6BF-5375-455C-9EA6-DF929625EA0E}">
        <p15:presenceInfo xmlns:p15="http://schemas.microsoft.com/office/powerpoint/2012/main" userId="S::norrow@borrasconstruction.co.uk::5133c0f0-dabc-4f76-b928-f512f1d56d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49A"/>
    <a:srgbClr val="205AA3"/>
    <a:srgbClr val="E6E6E6"/>
    <a:srgbClr val="696969"/>
    <a:srgbClr val="00206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09" autoAdjust="0"/>
    <p:restoredTop sz="96247" autoAdjust="0"/>
  </p:normalViewPr>
  <p:slideViewPr>
    <p:cSldViewPr snapToGrid="0">
      <p:cViewPr varScale="1">
        <p:scale>
          <a:sx n="79" d="100"/>
          <a:sy n="79" d="100"/>
        </p:scale>
        <p:origin x="3318" y="90"/>
      </p:cViewPr>
      <p:guideLst/>
    </p:cSldViewPr>
  </p:slideViewPr>
  <p:notesTextViewPr>
    <p:cViewPr>
      <p:scale>
        <a:sx n="200" d="100"/>
        <a:sy n="2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6AD5CAA-B61C-CE5D-BB6E-B8843F21065A}"/>
              </a:ext>
            </a:extLst>
          </p:cNvPr>
          <p:cNvSpPr>
            <a:spLocks noGrp="1"/>
          </p:cNvSpPr>
          <p:nvPr>
            <p:ph type="pic" sz="quarter" idx="10"/>
          </p:nvPr>
        </p:nvSpPr>
        <p:spPr>
          <a:xfrm>
            <a:off x="2019465" y="169335"/>
            <a:ext cx="1117600" cy="1117600"/>
          </a:xfrm>
          <a:prstGeom prst="ellipse">
            <a:avLst/>
          </a:prstGeom>
        </p:spPr>
        <p:txBody>
          <a:bodyPr/>
          <a:lstStyle/>
          <a:p>
            <a:endParaRPr lang="en-GB"/>
          </a:p>
        </p:txBody>
      </p:sp>
      <p:sp>
        <p:nvSpPr>
          <p:cNvPr id="12" name="Picture Placeholder 10">
            <a:extLst>
              <a:ext uri="{FF2B5EF4-FFF2-40B4-BE49-F238E27FC236}">
                <a16:creationId xmlns:a16="http://schemas.microsoft.com/office/drawing/2014/main" id="{23B0CB15-320B-2D3D-5906-CC03FE460C35}"/>
              </a:ext>
            </a:extLst>
          </p:cNvPr>
          <p:cNvSpPr>
            <a:spLocks noGrp="1"/>
          </p:cNvSpPr>
          <p:nvPr>
            <p:ph type="pic" sz="quarter" idx="11"/>
          </p:nvPr>
        </p:nvSpPr>
        <p:spPr>
          <a:xfrm>
            <a:off x="269867" y="1455628"/>
            <a:ext cx="1117600" cy="1117600"/>
          </a:xfrm>
          <a:prstGeom prst="ellipse">
            <a:avLst/>
          </a:prstGeom>
        </p:spPr>
        <p:txBody>
          <a:bodyPr/>
          <a:lstStyle/>
          <a:p>
            <a:endParaRPr lang="en-GB"/>
          </a:p>
        </p:txBody>
      </p:sp>
      <p:sp>
        <p:nvSpPr>
          <p:cNvPr id="13" name="Picture Placeholder 10">
            <a:extLst>
              <a:ext uri="{FF2B5EF4-FFF2-40B4-BE49-F238E27FC236}">
                <a16:creationId xmlns:a16="http://schemas.microsoft.com/office/drawing/2014/main" id="{C1F266F5-4D98-E7F7-E17E-4FA81CC0A90A}"/>
              </a:ext>
            </a:extLst>
          </p:cNvPr>
          <p:cNvSpPr>
            <a:spLocks noGrp="1"/>
          </p:cNvSpPr>
          <p:nvPr>
            <p:ph type="pic" sz="quarter" idx="12"/>
          </p:nvPr>
        </p:nvSpPr>
        <p:spPr>
          <a:xfrm>
            <a:off x="2019465" y="2681959"/>
            <a:ext cx="1117600" cy="1117600"/>
          </a:xfrm>
          <a:prstGeom prst="ellipse">
            <a:avLst/>
          </a:prstGeom>
        </p:spPr>
        <p:txBody>
          <a:bodyPr/>
          <a:lstStyle/>
          <a:p>
            <a:endParaRPr lang="en-GB"/>
          </a:p>
        </p:txBody>
      </p:sp>
    </p:spTree>
    <p:extLst>
      <p:ext uri="{BB962C8B-B14F-4D97-AF65-F5344CB8AC3E}">
        <p14:creationId xmlns:p14="http://schemas.microsoft.com/office/powerpoint/2010/main" val="302895858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94538"/>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4C0C0136-E8FF-EA9E-BB31-E14291F694F3}"/>
              </a:ext>
            </a:extLst>
          </p:cNvPr>
          <p:cNvSpPr/>
          <p:nvPr userDrawn="1"/>
        </p:nvSpPr>
        <p:spPr>
          <a:xfrm>
            <a:off x="0" y="1"/>
            <a:ext cx="5733535" cy="1099208"/>
          </a:xfrm>
          <a:custGeom>
            <a:avLst/>
            <a:gdLst>
              <a:gd name="connsiteX0" fmla="*/ 0 w 11001375"/>
              <a:gd name="connsiteY0" fmla="*/ 0 h 2124075"/>
              <a:gd name="connsiteX1" fmla="*/ 11001375 w 11001375"/>
              <a:gd name="connsiteY1" fmla="*/ 0 h 2124075"/>
              <a:gd name="connsiteX2" fmla="*/ 11001375 w 11001375"/>
              <a:gd name="connsiteY2" fmla="*/ 2124075 h 2124075"/>
              <a:gd name="connsiteX3" fmla="*/ 0 w 11001375"/>
              <a:gd name="connsiteY3" fmla="*/ 2124075 h 2124075"/>
              <a:gd name="connsiteX4" fmla="*/ 0 w 11001375"/>
              <a:gd name="connsiteY4" fmla="*/ 0 h 2124075"/>
              <a:gd name="connsiteX0" fmla="*/ 0 w 11001375"/>
              <a:gd name="connsiteY0" fmla="*/ 0 h 2124075"/>
              <a:gd name="connsiteX1" fmla="*/ 11001375 w 11001375"/>
              <a:gd name="connsiteY1" fmla="*/ 0 h 2124075"/>
              <a:gd name="connsiteX2" fmla="*/ 9477375 w 11001375"/>
              <a:gd name="connsiteY2" fmla="*/ 2114550 h 2124075"/>
              <a:gd name="connsiteX3" fmla="*/ 0 w 11001375"/>
              <a:gd name="connsiteY3" fmla="*/ 2124075 h 2124075"/>
              <a:gd name="connsiteX4" fmla="*/ 0 w 11001375"/>
              <a:gd name="connsiteY4" fmla="*/ 0 h 2124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1375" h="2124075">
                <a:moveTo>
                  <a:pt x="0" y="0"/>
                </a:moveTo>
                <a:lnTo>
                  <a:pt x="11001375" y="0"/>
                </a:lnTo>
                <a:lnTo>
                  <a:pt x="9477375" y="2114550"/>
                </a:lnTo>
                <a:lnTo>
                  <a:pt x="0" y="2124075"/>
                </a:lnTo>
                <a:lnTo>
                  <a:pt x="0" y="0"/>
                </a:lnTo>
                <a:close/>
              </a:path>
            </a:pathLst>
          </a:custGeom>
          <a:solidFill>
            <a:srgbClr val="18549A"/>
          </a:solidFill>
          <a:ln>
            <a:noFill/>
          </a:ln>
        </p:spPr>
        <p:style>
          <a:lnRef idx="2">
            <a:schemeClr val="accent1">
              <a:shade val="15000"/>
            </a:schemeClr>
          </a:lnRef>
          <a:fillRef idx="1">
            <a:schemeClr val="accent1"/>
          </a:fillRef>
          <a:effectRef idx="0">
            <a:schemeClr val="accent1"/>
          </a:effectRef>
          <a:fontRef idx="minor">
            <a:schemeClr val="lt1"/>
          </a:fontRef>
        </p:style>
        <p:txBody>
          <a:bodyPr lIns="324000" rtlCol="0" anchor="ctr"/>
          <a:lstStyle/>
          <a:p>
            <a:pPr>
              <a:spcAft>
                <a:spcPts val="1200"/>
              </a:spcAft>
            </a:pPr>
            <a:endParaRPr lang="en-GB" sz="1200" b="1" spc="200" dirty="0">
              <a:solidFill>
                <a:schemeClr val="bg1"/>
              </a:solidFill>
              <a:latin typeface="Arial Black" panose="020B0A04020102020204" pitchFamily="34" charset="0"/>
            </a:endParaRPr>
          </a:p>
        </p:txBody>
      </p:sp>
      <p:pic>
        <p:nvPicPr>
          <p:cNvPr id="4" name="Picture 3">
            <a:extLst>
              <a:ext uri="{FF2B5EF4-FFF2-40B4-BE49-F238E27FC236}">
                <a16:creationId xmlns:a16="http://schemas.microsoft.com/office/drawing/2014/main" id="{4CC2AF04-AFE0-E858-303F-DFBAD6C7F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747" y="228599"/>
            <a:ext cx="1218853" cy="870609"/>
          </a:xfrm>
          <a:prstGeom prst="rect">
            <a:avLst/>
          </a:prstGeom>
        </p:spPr>
      </p:pic>
      <p:cxnSp>
        <p:nvCxnSpPr>
          <p:cNvPr id="5" name="Straight Connector 4">
            <a:extLst>
              <a:ext uri="{FF2B5EF4-FFF2-40B4-BE49-F238E27FC236}">
                <a16:creationId xmlns:a16="http://schemas.microsoft.com/office/drawing/2014/main" id="{14AC3F1B-C20D-D71B-F2F4-0D2BC54A0B5B}"/>
              </a:ext>
            </a:extLst>
          </p:cNvPr>
          <p:cNvCxnSpPr/>
          <p:nvPr userDrawn="1"/>
        </p:nvCxnSpPr>
        <p:spPr>
          <a:xfrm>
            <a:off x="319708" y="903011"/>
            <a:ext cx="1908313" cy="0"/>
          </a:xfrm>
          <a:prstGeom prst="line">
            <a:avLst/>
          </a:prstGeom>
          <a:ln w="38100">
            <a:solidFill>
              <a:srgbClr val="B3CF0B"/>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C7E5C9D2-A0C1-7874-F2BA-39CA4CCB97EA}"/>
              </a:ext>
            </a:extLst>
          </p:cNvPr>
          <p:cNvSpPr>
            <a:spLocks noGrp="1"/>
          </p:cNvSpPr>
          <p:nvPr>
            <p:ph type="body" sz="quarter" idx="10" hasCustomPrompt="1"/>
          </p:nvPr>
        </p:nvSpPr>
        <p:spPr>
          <a:xfrm>
            <a:off x="209550" y="475943"/>
            <a:ext cx="4530725" cy="375920"/>
          </a:xfrm>
          <a:prstGeom prst="rect">
            <a:avLst/>
          </a:prstGeom>
        </p:spPr>
        <p:txBody>
          <a:bodyPr anchor="ctr"/>
          <a:lstStyle>
            <a:lvl1pPr marL="0" indent="0" algn="l" defTabSz="457200" rtl="0" eaLnBrk="1" latinLnBrk="0" hangingPunct="1">
              <a:lnSpc>
                <a:spcPts val="1800"/>
              </a:lnSpc>
              <a:spcBef>
                <a:spcPts val="0"/>
              </a:spcBef>
              <a:buNone/>
              <a:defRPr lang="en-GB" sz="1400" b="1" kern="1200" spc="100" baseline="0" dirty="0">
                <a:solidFill>
                  <a:schemeClr val="bg1"/>
                </a:solidFill>
                <a:latin typeface="Arial Black" panose="020B0A04020102020204" pitchFamily="34" charset="0"/>
                <a:ea typeface="+mn-ea"/>
                <a:cs typeface="+mn-cs"/>
              </a:defRPr>
            </a:lvl1pPr>
          </a:lstStyle>
          <a:p>
            <a:pPr lvl="0"/>
            <a:r>
              <a:rPr lang="en-US" dirty="0"/>
              <a:t>Project title</a:t>
            </a:r>
            <a:endParaRPr lang="en-GB" dirty="0"/>
          </a:p>
        </p:txBody>
      </p:sp>
      <p:sp>
        <p:nvSpPr>
          <p:cNvPr id="8" name="Rectangle 7">
            <a:extLst>
              <a:ext uri="{FF2B5EF4-FFF2-40B4-BE49-F238E27FC236}">
                <a16:creationId xmlns:a16="http://schemas.microsoft.com/office/drawing/2014/main" id="{C270F6D1-3533-B740-3316-F92A9068F0CB}"/>
              </a:ext>
            </a:extLst>
          </p:cNvPr>
          <p:cNvSpPr/>
          <p:nvPr userDrawn="1"/>
        </p:nvSpPr>
        <p:spPr>
          <a:xfrm>
            <a:off x="209550" y="165100"/>
            <a:ext cx="3581400" cy="3428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600" b="1" kern="1200" spc="100" baseline="0" dirty="0">
                <a:solidFill>
                  <a:schemeClr val="bg1"/>
                </a:solidFill>
                <a:latin typeface="Arial Black" panose="020B0A04020102020204" pitchFamily="34" charset="0"/>
                <a:ea typeface="+mn-ea"/>
                <a:cs typeface="+mn-cs"/>
              </a:rPr>
              <a:t>Introductory Newsletter:</a:t>
            </a:r>
          </a:p>
        </p:txBody>
      </p:sp>
      <p:sp>
        <p:nvSpPr>
          <p:cNvPr id="9" name="Text Placeholder 6">
            <a:extLst>
              <a:ext uri="{FF2B5EF4-FFF2-40B4-BE49-F238E27FC236}">
                <a16:creationId xmlns:a16="http://schemas.microsoft.com/office/drawing/2014/main" id="{87689685-9671-4E8C-58C8-121122E537B4}"/>
              </a:ext>
            </a:extLst>
          </p:cNvPr>
          <p:cNvSpPr>
            <a:spLocks noGrp="1"/>
          </p:cNvSpPr>
          <p:nvPr>
            <p:ph type="body" sz="quarter" idx="11" hasCustomPrompt="1"/>
          </p:nvPr>
        </p:nvSpPr>
        <p:spPr>
          <a:xfrm>
            <a:off x="3830638" y="939495"/>
            <a:ext cx="1114425" cy="159713"/>
          </a:xfrm>
          <a:prstGeom prst="rect">
            <a:avLst/>
          </a:prstGeom>
        </p:spPr>
        <p:txBody>
          <a:bodyPr anchor="ctr"/>
          <a:lstStyle>
            <a:lvl1pPr marL="0" indent="0" algn="r" defTabSz="457200" rtl="0" eaLnBrk="1" latinLnBrk="0" hangingPunct="1">
              <a:lnSpc>
                <a:spcPct val="100000"/>
              </a:lnSpc>
              <a:spcBef>
                <a:spcPts val="0"/>
              </a:spcBef>
              <a:buNone/>
              <a:defRPr lang="en-GB" sz="700" b="0" i="1" kern="1200" spc="50" baseline="0" dirty="0">
                <a:solidFill>
                  <a:schemeClr val="bg1"/>
                </a:solidFill>
                <a:latin typeface="Century Gothic" panose="020B0502020202020204" pitchFamily="34" charset="0"/>
                <a:ea typeface="+mn-ea"/>
                <a:cs typeface="+mn-cs"/>
              </a:defRPr>
            </a:lvl1pPr>
          </a:lstStyle>
          <a:p>
            <a:pPr lvl="0"/>
            <a:r>
              <a:rPr lang="en-US" dirty="0"/>
              <a:t>Date</a:t>
            </a:r>
            <a:endParaRPr lang="en-GB" dirty="0"/>
          </a:p>
        </p:txBody>
      </p:sp>
      <p:sp>
        <p:nvSpPr>
          <p:cNvPr id="11" name="Picture Placeholder 10">
            <a:extLst>
              <a:ext uri="{FF2B5EF4-FFF2-40B4-BE49-F238E27FC236}">
                <a16:creationId xmlns:a16="http://schemas.microsoft.com/office/drawing/2014/main" id="{31DB4D2C-BB07-8D34-D78A-5F314401B94F}"/>
              </a:ext>
            </a:extLst>
          </p:cNvPr>
          <p:cNvSpPr>
            <a:spLocks noGrp="1"/>
          </p:cNvSpPr>
          <p:nvPr>
            <p:ph type="pic" sz="quarter" idx="12"/>
          </p:nvPr>
        </p:nvSpPr>
        <p:spPr>
          <a:xfrm>
            <a:off x="152400" y="1285874"/>
            <a:ext cx="6553200" cy="2816569"/>
          </a:xfrm>
          <a:prstGeom prst="rect">
            <a:avLst/>
          </a:prstGeom>
          <a:effectLst>
            <a:outerShdw blurRad="50800" dist="38100" dir="2700000" algn="tl" rotWithShape="0">
              <a:prstClr val="black">
                <a:alpha val="40000"/>
              </a:prstClr>
            </a:outerShdw>
          </a:effectLst>
        </p:spPr>
        <p:txBody>
          <a:bodyPr/>
          <a:lstStyle/>
          <a:p>
            <a:endParaRPr lang="en-GB"/>
          </a:p>
        </p:txBody>
      </p:sp>
    </p:spTree>
    <p:extLst>
      <p:ext uri="{BB962C8B-B14F-4D97-AF65-F5344CB8AC3E}">
        <p14:creationId xmlns:p14="http://schemas.microsoft.com/office/powerpoint/2010/main" val="3849760502"/>
      </p:ext>
    </p:extLst>
  </p:cSld>
  <p:clrMapOvr>
    <a:masterClrMapping/>
  </p:clrMapOvr>
  <p:extLst>
    <p:ext uri="{DCECCB84-F9BA-43D5-87BE-67443E8EF086}">
      <p15:sldGuideLst xmlns:p15="http://schemas.microsoft.com/office/powerpoint/2012/main">
        <p15:guide id="1" orient="horz" pos="104" userDrawn="1">
          <p15:clr>
            <a:srgbClr val="A4A3A4"/>
          </p15:clr>
        </p15:guide>
        <p15:guide id="2" pos="96" userDrawn="1">
          <p15:clr>
            <a:srgbClr val="A4A3A4"/>
          </p15:clr>
        </p15:guide>
        <p15:guide id="3" pos="4224" userDrawn="1">
          <p15:clr>
            <a:srgbClr val="A4A3A4"/>
          </p15:clr>
        </p15:guide>
        <p15:guide id="4" orient="horz" pos="6136"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62F9006-B9B8-0484-43D7-340F08FCE665}"/>
              </a:ext>
            </a:extLst>
          </p:cNvPr>
          <p:cNvSpPr/>
          <p:nvPr userDrawn="1"/>
        </p:nvSpPr>
        <p:spPr>
          <a:xfrm>
            <a:off x="152400" y="165100"/>
            <a:ext cx="3175000" cy="4224020"/>
          </a:xfrm>
          <a:prstGeom prst="roundRect">
            <a:avLst>
              <a:gd name="adj" fmla="val 6020"/>
            </a:avLst>
          </a:prstGeom>
          <a:solidFill>
            <a:srgbClr val="18549A">
              <a:alpha val="10000"/>
            </a:srgbClr>
          </a:solidFill>
          <a:ln>
            <a:solidFill>
              <a:srgbClr val="1854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200" i="1" spc="50" dirty="0">
              <a:solidFill>
                <a:schemeClr val="tx1"/>
              </a:solidFill>
              <a:latin typeface="Arial" panose="020B0604020202020204" pitchFamily="34" charset="0"/>
              <a:cs typeface="Arial" panose="020B0604020202020204" pitchFamily="34" charset="0"/>
              <a:sym typeface="Wingdings" panose="05000000000000000000" pitchFamily="2" charset="2"/>
            </a:endParaRPr>
          </a:p>
        </p:txBody>
      </p:sp>
      <p:sp>
        <p:nvSpPr>
          <p:cNvPr id="10" name="Picture Placeholder 9">
            <a:extLst>
              <a:ext uri="{FF2B5EF4-FFF2-40B4-BE49-F238E27FC236}">
                <a16:creationId xmlns:a16="http://schemas.microsoft.com/office/drawing/2014/main" id="{922F0D83-7026-5E36-8ACA-814C81C0399B}"/>
              </a:ext>
            </a:extLst>
          </p:cNvPr>
          <p:cNvSpPr>
            <a:spLocks noGrp="1"/>
          </p:cNvSpPr>
          <p:nvPr>
            <p:ph type="pic" sz="quarter" idx="10"/>
          </p:nvPr>
        </p:nvSpPr>
        <p:spPr>
          <a:xfrm>
            <a:off x="330200" y="491491"/>
            <a:ext cx="1018540" cy="1018540"/>
          </a:xfrm>
          <a:prstGeom prst="ellipse">
            <a:avLst/>
          </a:prstGeom>
          <a:effectLst>
            <a:outerShdw blurRad="50800" dist="38100" dir="2700000" algn="tl" rotWithShape="0">
              <a:prstClr val="black">
                <a:alpha val="40000"/>
              </a:prstClr>
            </a:outerShdw>
          </a:effectLst>
        </p:spPr>
        <p:txBody>
          <a:bodyPr/>
          <a:lstStyle/>
          <a:p>
            <a:endParaRPr lang="en-GB" dirty="0"/>
          </a:p>
        </p:txBody>
      </p:sp>
      <p:sp>
        <p:nvSpPr>
          <p:cNvPr id="17" name="Text Placeholder 16">
            <a:extLst>
              <a:ext uri="{FF2B5EF4-FFF2-40B4-BE49-F238E27FC236}">
                <a16:creationId xmlns:a16="http://schemas.microsoft.com/office/drawing/2014/main" id="{631B9FDE-0FF7-3CB9-5EA5-FC986E383D95}"/>
              </a:ext>
            </a:extLst>
          </p:cNvPr>
          <p:cNvSpPr>
            <a:spLocks noGrp="1"/>
          </p:cNvSpPr>
          <p:nvPr>
            <p:ph type="body" sz="quarter" idx="13" hasCustomPrompt="1"/>
          </p:nvPr>
        </p:nvSpPr>
        <p:spPr>
          <a:xfrm>
            <a:off x="1539240" y="796291"/>
            <a:ext cx="1661160" cy="252095"/>
          </a:xfrm>
          <a:prstGeom prst="rect">
            <a:avLst/>
          </a:prstGeom>
        </p:spPr>
        <p:txBody>
          <a:bodyPr anchor="ctr"/>
          <a:lstStyle>
            <a:lvl1pPr marL="0" indent="0">
              <a:lnSpc>
                <a:spcPct val="100000"/>
              </a:lnSpc>
              <a:buNone/>
              <a:defRPr sz="1100" b="1">
                <a:solidFill>
                  <a:srgbClr val="205AA3"/>
                </a:solidFill>
                <a:latin typeface="Century Gothic" panose="020B0502020202020204" pitchFamily="34" charset="0"/>
              </a:defRPr>
            </a:lvl1pPr>
            <a:lvl2pPr marL="342900" indent="0">
              <a:buNone/>
              <a:defRPr sz="1200">
                <a:latin typeface="Century Gothic" panose="020B0502020202020204" pitchFamily="34" charset="0"/>
              </a:defRPr>
            </a:lvl2pPr>
            <a:lvl3pPr marL="685800" indent="0">
              <a:buNone/>
              <a:defRPr sz="1100">
                <a:latin typeface="Century Gothic" panose="020B0502020202020204" pitchFamily="34" charset="0"/>
              </a:defRPr>
            </a:lvl3pPr>
            <a:lvl4pPr marL="1028700" indent="0">
              <a:buNone/>
              <a:defRPr sz="1050">
                <a:latin typeface="Century Gothic" panose="020B0502020202020204" pitchFamily="34" charset="0"/>
              </a:defRPr>
            </a:lvl4pPr>
            <a:lvl5pPr marL="1371600" indent="0">
              <a:buNone/>
              <a:defRPr sz="1050">
                <a:latin typeface="Century Gothic" panose="020B0502020202020204" pitchFamily="34" charset="0"/>
              </a:defRPr>
            </a:lvl5pPr>
          </a:lstStyle>
          <a:p>
            <a:pPr lvl="0"/>
            <a:r>
              <a:rPr lang="en-US" dirty="0"/>
              <a:t>Name</a:t>
            </a:r>
          </a:p>
        </p:txBody>
      </p:sp>
      <p:sp>
        <p:nvSpPr>
          <p:cNvPr id="18" name="Text Placeholder 16">
            <a:extLst>
              <a:ext uri="{FF2B5EF4-FFF2-40B4-BE49-F238E27FC236}">
                <a16:creationId xmlns:a16="http://schemas.microsoft.com/office/drawing/2014/main" id="{05C2D674-C5F5-ECFA-7130-8EE5D8B48413}"/>
              </a:ext>
            </a:extLst>
          </p:cNvPr>
          <p:cNvSpPr>
            <a:spLocks noGrp="1"/>
          </p:cNvSpPr>
          <p:nvPr>
            <p:ph type="body" sz="quarter" idx="14" hasCustomPrompt="1"/>
          </p:nvPr>
        </p:nvSpPr>
        <p:spPr>
          <a:xfrm>
            <a:off x="1539240" y="1048386"/>
            <a:ext cx="1661160" cy="252095"/>
          </a:xfrm>
          <a:prstGeom prst="rect">
            <a:avLst/>
          </a:prstGeom>
        </p:spPr>
        <p:txBody>
          <a:bodyPr anchor="ctr"/>
          <a:lstStyle>
            <a:lvl1pPr marL="0" indent="0">
              <a:lnSpc>
                <a:spcPct val="100000"/>
              </a:lnSpc>
              <a:buNone/>
              <a:defRPr sz="1100" b="0">
                <a:solidFill>
                  <a:srgbClr val="205AA3"/>
                </a:solidFill>
                <a:latin typeface="Century Gothic" panose="020B0502020202020204" pitchFamily="34" charset="0"/>
              </a:defRPr>
            </a:lvl1pPr>
            <a:lvl2pPr marL="342900" indent="0">
              <a:buNone/>
              <a:defRPr sz="1200">
                <a:latin typeface="Century Gothic" panose="020B0502020202020204" pitchFamily="34" charset="0"/>
              </a:defRPr>
            </a:lvl2pPr>
            <a:lvl3pPr marL="685800" indent="0">
              <a:buNone/>
              <a:defRPr sz="1100">
                <a:latin typeface="Century Gothic" panose="020B0502020202020204" pitchFamily="34" charset="0"/>
              </a:defRPr>
            </a:lvl3pPr>
            <a:lvl4pPr marL="1028700" indent="0">
              <a:buNone/>
              <a:defRPr sz="1050">
                <a:latin typeface="Century Gothic" panose="020B0502020202020204" pitchFamily="34" charset="0"/>
              </a:defRPr>
            </a:lvl4pPr>
            <a:lvl5pPr marL="1371600" indent="0">
              <a:buNone/>
              <a:defRPr sz="1050">
                <a:latin typeface="Century Gothic" panose="020B0502020202020204" pitchFamily="34" charset="0"/>
              </a:defRPr>
            </a:lvl5pPr>
          </a:lstStyle>
          <a:p>
            <a:pPr lvl="0"/>
            <a:r>
              <a:rPr lang="en-US" dirty="0"/>
              <a:t>Role</a:t>
            </a:r>
          </a:p>
        </p:txBody>
      </p:sp>
      <p:sp>
        <p:nvSpPr>
          <p:cNvPr id="19" name="Picture Placeholder 9">
            <a:extLst>
              <a:ext uri="{FF2B5EF4-FFF2-40B4-BE49-F238E27FC236}">
                <a16:creationId xmlns:a16="http://schemas.microsoft.com/office/drawing/2014/main" id="{F2FFDD18-6662-3304-F974-DECF7CB266AB}"/>
              </a:ext>
            </a:extLst>
          </p:cNvPr>
          <p:cNvSpPr>
            <a:spLocks noGrp="1"/>
          </p:cNvSpPr>
          <p:nvPr>
            <p:ph type="pic" sz="quarter" idx="15"/>
          </p:nvPr>
        </p:nvSpPr>
        <p:spPr>
          <a:xfrm>
            <a:off x="330200" y="1762126"/>
            <a:ext cx="1018540" cy="1018540"/>
          </a:xfrm>
          <a:prstGeom prst="ellipse">
            <a:avLst/>
          </a:prstGeom>
          <a:effectLst>
            <a:outerShdw blurRad="50800" dist="38100" dir="2700000" algn="tl" rotWithShape="0">
              <a:prstClr val="black">
                <a:alpha val="40000"/>
              </a:prstClr>
            </a:outerShdw>
          </a:effectLst>
        </p:spPr>
        <p:txBody>
          <a:bodyPr/>
          <a:lstStyle/>
          <a:p>
            <a:endParaRPr lang="en-GB" dirty="0"/>
          </a:p>
        </p:txBody>
      </p:sp>
      <p:sp>
        <p:nvSpPr>
          <p:cNvPr id="20" name="Text Placeholder 16">
            <a:extLst>
              <a:ext uri="{FF2B5EF4-FFF2-40B4-BE49-F238E27FC236}">
                <a16:creationId xmlns:a16="http://schemas.microsoft.com/office/drawing/2014/main" id="{30EC5A46-BCB5-7D05-34FE-22A9149C62B3}"/>
              </a:ext>
            </a:extLst>
          </p:cNvPr>
          <p:cNvSpPr>
            <a:spLocks noGrp="1"/>
          </p:cNvSpPr>
          <p:nvPr>
            <p:ph type="body" sz="quarter" idx="16" hasCustomPrompt="1"/>
          </p:nvPr>
        </p:nvSpPr>
        <p:spPr>
          <a:xfrm>
            <a:off x="1539240" y="2043748"/>
            <a:ext cx="1661160" cy="252095"/>
          </a:xfrm>
          <a:prstGeom prst="rect">
            <a:avLst/>
          </a:prstGeom>
        </p:spPr>
        <p:txBody>
          <a:bodyPr anchor="ctr"/>
          <a:lstStyle>
            <a:lvl1pPr marL="0" indent="0">
              <a:lnSpc>
                <a:spcPct val="100000"/>
              </a:lnSpc>
              <a:buNone/>
              <a:defRPr sz="1100" b="1">
                <a:solidFill>
                  <a:srgbClr val="205AA3"/>
                </a:solidFill>
                <a:latin typeface="Century Gothic" panose="020B0502020202020204" pitchFamily="34" charset="0"/>
              </a:defRPr>
            </a:lvl1pPr>
            <a:lvl2pPr marL="342900" indent="0">
              <a:buNone/>
              <a:defRPr sz="1200">
                <a:latin typeface="Century Gothic" panose="020B0502020202020204" pitchFamily="34" charset="0"/>
              </a:defRPr>
            </a:lvl2pPr>
            <a:lvl3pPr marL="685800" indent="0">
              <a:buNone/>
              <a:defRPr sz="1100">
                <a:latin typeface="Century Gothic" panose="020B0502020202020204" pitchFamily="34" charset="0"/>
              </a:defRPr>
            </a:lvl3pPr>
            <a:lvl4pPr marL="1028700" indent="0">
              <a:buNone/>
              <a:defRPr sz="1050">
                <a:latin typeface="Century Gothic" panose="020B0502020202020204" pitchFamily="34" charset="0"/>
              </a:defRPr>
            </a:lvl4pPr>
            <a:lvl5pPr marL="1371600" indent="0">
              <a:buNone/>
              <a:defRPr sz="1050">
                <a:latin typeface="Century Gothic" panose="020B0502020202020204" pitchFamily="34" charset="0"/>
              </a:defRPr>
            </a:lvl5pPr>
          </a:lstStyle>
          <a:p>
            <a:pPr lvl="0"/>
            <a:r>
              <a:rPr lang="en-US" dirty="0"/>
              <a:t>Name</a:t>
            </a:r>
          </a:p>
        </p:txBody>
      </p:sp>
      <p:sp>
        <p:nvSpPr>
          <p:cNvPr id="21" name="Text Placeholder 16">
            <a:extLst>
              <a:ext uri="{FF2B5EF4-FFF2-40B4-BE49-F238E27FC236}">
                <a16:creationId xmlns:a16="http://schemas.microsoft.com/office/drawing/2014/main" id="{1B95D12A-6E54-2C81-1B09-95D74F84CA68}"/>
              </a:ext>
            </a:extLst>
          </p:cNvPr>
          <p:cNvSpPr>
            <a:spLocks noGrp="1"/>
          </p:cNvSpPr>
          <p:nvPr>
            <p:ph type="body" sz="quarter" idx="17" hasCustomPrompt="1"/>
          </p:nvPr>
        </p:nvSpPr>
        <p:spPr>
          <a:xfrm>
            <a:off x="1539240" y="2295843"/>
            <a:ext cx="1661160" cy="252095"/>
          </a:xfrm>
          <a:prstGeom prst="rect">
            <a:avLst/>
          </a:prstGeom>
        </p:spPr>
        <p:txBody>
          <a:bodyPr anchor="ctr"/>
          <a:lstStyle>
            <a:lvl1pPr marL="0" indent="0">
              <a:lnSpc>
                <a:spcPct val="100000"/>
              </a:lnSpc>
              <a:buNone/>
              <a:defRPr sz="1100" b="0">
                <a:solidFill>
                  <a:srgbClr val="205AA3"/>
                </a:solidFill>
                <a:latin typeface="Century Gothic" panose="020B0502020202020204" pitchFamily="34" charset="0"/>
              </a:defRPr>
            </a:lvl1pPr>
            <a:lvl2pPr marL="342900" indent="0">
              <a:buNone/>
              <a:defRPr sz="1200">
                <a:latin typeface="Century Gothic" panose="020B0502020202020204" pitchFamily="34" charset="0"/>
              </a:defRPr>
            </a:lvl2pPr>
            <a:lvl3pPr marL="685800" indent="0">
              <a:buNone/>
              <a:defRPr sz="1100">
                <a:latin typeface="Century Gothic" panose="020B0502020202020204" pitchFamily="34" charset="0"/>
              </a:defRPr>
            </a:lvl3pPr>
            <a:lvl4pPr marL="1028700" indent="0">
              <a:buNone/>
              <a:defRPr sz="1050">
                <a:latin typeface="Century Gothic" panose="020B0502020202020204" pitchFamily="34" charset="0"/>
              </a:defRPr>
            </a:lvl4pPr>
            <a:lvl5pPr marL="1371600" indent="0">
              <a:buNone/>
              <a:defRPr sz="1050">
                <a:latin typeface="Century Gothic" panose="020B0502020202020204" pitchFamily="34" charset="0"/>
              </a:defRPr>
            </a:lvl5pPr>
          </a:lstStyle>
          <a:p>
            <a:pPr lvl="0"/>
            <a:r>
              <a:rPr lang="en-US" dirty="0"/>
              <a:t>Role</a:t>
            </a:r>
          </a:p>
        </p:txBody>
      </p:sp>
      <p:sp>
        <p:nvSpPr>
          <p:cNvPr id="22" name="Picture Placeholder 9">
            <a:extLst>
              <a:ext uri="{FF2B5EF4-FFF2-40B4-BE49-F238E27FC236}">
                <a16:creationId xmlns:a16="http://schemas.microsoft.com/office/drawing/2014/main" id="{A4BF4476-650F-1463-7B85-40D85ACEA2BD}"/>
              </a:ext>
            </a:extLst>
          </p:cNvPr>
          <p:cNvSpPr>
            <a:spLocks noGrp="1"/>
          </p:cNvSpPr>
          <p:nvPr>
            <p:ph type="pic" sz="quarter" idx="18"/>
          </p:nvPr>
        </p:nvSpPr>
        <p:spPr>
          <a:xfrm>
            <a:off x="330200" y="3032761"/>
            <a:ext cx="1018540" cy="1018540"/>
          </a:xfrm>
          <a:prstGeom prst="ellipse">
            <a:avLst/>
          </a:prstGeom>
          <a:effectLst>
            <a:outerShdw blurRad="50800" dist="38100" dir="2700000" algn="tl" rotWithShape="0">
              <a:prstClr val="black">
                <a:alpha val="40000"/>
              </a:prstClr>
            </a:outerShdw>
          </a:effectLst>
        </p:spPr>
        <p:txBody>
          <a:bodyPr/>
          <a:lstStyle/>
          <a:p>
            <a:endParaRPr lang="en-GB" dirty="0"/>
          </a:p>
        </p:txBody>
      </p:sp>
      <p:sp>
        <p:nvSpPr>
          <p:cNvPr id="23" name="Text Placeholder 16">
            <a:extLst>
              <a:ext uri="{FF2B5EF4-FFF2-40B4-BE49-F238E27FC236}">
                <a16:creationId xmlns:a16="http://schemas.microsoft.com/office/drawing/2014/main" id="{87C66B8A-3FDF-41C8-0ABC-765CDB1C7304}"/>
              </a:ext>
            </a:extLst>
          </p:cNvPr>
          <p:cNvSpPr>
            <a:spLocks noGrp="1"/>
          </p:cNvSpPr>
          <p:nvPr>
            <p:ph type="body" sz="quarter" idx="19" hasCustomPrompt="1"/>
          </p:nvPr>
        </p:nvSpPr>
        <p:spPr>
          <a:xfrm>
            <a:off x="1539240" y="3289936"/>
            <a:ext cx="1661160" cy="252095"/>
          </a:xfrm>
          <a:prstGeom prst="rect">
            <a:avLst/>
          </a:prstGeom>
        </p:spPr>
        <p:txBody>
          <a:bodyPr anchor="ctr"/>
          <a:lstStyle>
            <a:lvl1pPr marL="0" indent="0">
              <a:lnSpc>
                <a:spcPct val="100000"/>
              </a:lnSpc>
              <a:buNone/>
              <a:defRPr sz="1100" b="1">
                <a:solidFill>
                  <a:srgbClr val="205AA3"/>
                </a:solidFill>
                <a:latin typeface="Century Gothic" panose="020B0502020202020204" pitchFamily="34" charset="0"/>
              </a:defRPr>
            </a:lvl1pPr>
            <a:lvl2pPr marL="342900" indent="0">
              <a:buNone/>
              <a:defRPr sz="1200">
                <a:latin typeface="Century Gothic" panose="020B0502020202020204" pitchFamily="34" charset="0"/>
              </a:defRPr>
            </a:lvl2pPr>
            <a:lvl3pPr marL="685800" indent="0">
              <a:buNone/>
              <a:defRPr sz="1100">
                <a:latin typeface="Century Gothic" panose="020B0502020202020204" pitchFamily="34" charset="0"/>
              </a:defRPr>
            </a:lvl3pPr>
            <a:lvl4pPr marL="1028700" indent="0">
              <a:buNone/>
              <a:defRPr sz="1050">
                <a:latin typeface="Century Gothic" panose="020B0502020202020204" pitchFamily="34" charset="0"/>
              </a:defRPr>
            </a:lvl4pPr>
            <a:lvl5pPr marL="1371600" indent="0">
              <a:buNone/>
              <a:defRPr sz="1050">
                <a:latin typeface="Century Gothic" panose="020B0502020202020204" pitchFamily="34" charset="0"/>
              </a:defRPr>
            </a:lvl5pPr>
          </a:lstStyle>
          <a:p>
            <a:pPr lvl="0"/>
            <a:r>
              <a:rPr lang="en-US" dirty="0"/>
              <a:t>Name</a:t>
            </a:r>
          </a:p>
        </p:txBody>
      </p:sp>
      <p:sp>
        <p:nvSpPr>
          <p:cNvPr id="24" name="Text Placeholder 16">
            <a:extLst>
              <a:ext uri="{FF2B5EF4-FFF2-40B4-BE49-F238E27FC236}">
                <a16:creationId xmlns:a16="http://schemas.microsoft.com/office/drawing/2014/main" id="{EC7D85A1-A19D-65B2-BB77-C6A1B0F7EB06}"/>
              </a:ext>
            </a:extLst>
          </p:cNvPr>
          <p:cNvSpPr>
            <a:spLocks noGrp="1"/>
          </p:cNvSpPr>
          <p:nvPr>
            <p:ph type="body" sz="quarter" idx="20" hasCustomPrompt="1"/>
          </p:nvPr>
        </p:nvSpPr>
        <p:spPr>
          <a:xfrm>
            <a:off x="1539240" y="3542031"/>
            <a:ext cx="1661160" cy="252095"/>
          </a:xfrm>
          <a:prstGeom prst="rect">
            <a:avLst/>
          </a:prstGeom>
        </p:spPr>
        <p:txBody>
          <a:bodyPr anchor="ctr"/>
          <a:lstStyle>
            <a:lvl1pPr marL="0" indent="0">
              <a:lnSpc>
                <a:spcPct val="100000"/>
              </a:lnSpc>
              <a:buNone/>
              <a:defRPr sz="1100" b="0">
                <a:solidFill>
                  <a:srgbClr val="205AA3"/>
                </a:solidFill>
                <a:latin typeface="Century Gothic" panose="020B0502020202020204" pitchFamily="34" charset="0"/>
              </a:defRPr>
            </a:lvl1pPr>
            <a:lvl2pPr marL="342900" indent="0">
              <a:buNone/>
              <a:defRPr sz="1200">
                <a:latin typeface="Century Gothic" panose="020B0502020202020204" pitchFamily="34" charset="0"/>
              </a:defRPr>
            </a:lvl2pPr>
            <a:lvl3pPr marL="685800" indent="0">
              <a:buNone/>
              <a:defRPr sz="1100">
                <a:latin typeface="Century Gothic" panose="020B0502020202020204" pitchFamily="34" charset="0"/>
              </a:defRPr>
            </a:lvl3pPr>
            <a:lvl4pPr marL="1028700" indent="0">
              <a:buNone/>
              <a:defRPr sz="1050">
                <a:latin typeface="Century Gothic" panose="020B0502020202020204" pitchFamily="34" charset="0"/>
              </a:defRPr>
            </a:lvl4pPr>
            <a:lvl5pPr marL="1371600" indent="0">
              <a:buNone/>
              <a:defRPr sz="1050">
                <a:latin typeface="Century Gothic" panose="020B0502020202020204" pitchFamily="34" charset="0"/>
              </a:defRPr>
            </a:lvl5pPr>
          </a:lstStyle>
          <a:p>
            <a:pPr lvl="0"/>
            <a:r>
              <a:rPr lang="en-US" dirty="0"/>
              <a:t>Role</a:t>
            </a:r>
          </a:p>
        </p:txBody>
      </p:sp>
      <p:cxnSp>
        <p:nvCxnSpPr>
          <p:cNvPr id="25" name="Straight Connector 24">
            <a:extLst>
              <a:ext uri="{FF2B5EF4-FFF2-40B4-BE49-F238E27FC236}">
                <a16:creationId xmlns:a16="http://schemas.microsoft.com/office/drawing/2014/main" id="{9E2B4643-CB1D-171F-EFB8-1A8246CD6D66}"/>
              </a:ext>
            </a:extLst>
          </p:cNvPr>
          <p:cNvCxnSpPr>
            <a:cxnSpLocks/>
          </p:cNvCxnSpPr>
          <p:nvPr userDrawn="1"/>
        </p:nvCxnSpPr>
        <p:spPr>
          <a:xfrm>
            <a:off x="1439379" y="487682"/>
            <a:ext cx="0" cy="3634738"/>
          </a:xfrm>
          <a:prstGeom prst="line">
            <a:avLst/>
          </a:prstGeom>
          <a:ln w="25400">
            <a:solidFill>
              <a:srgbClr val="205A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284986"/>
      </p:ext>
    </p:extLst>
  </p:cSld>
  <p:clrMapOvr>
    <a:masterClrMapping/>
  </p:clrMapOvr>
  <p:extLst>
    <p:ext uri="{DCECCB84-F9BA-43D5-87BE-67443E8EF086}">
      <p15:sldGuideLst xmlns:p15="http://schemas.microsoft.com/office/powerpoint/2012/main">
        <p15:guide id="1" orient="horz" pos="104">
          <p15:clr>
            <a:srgbClr val="A4A3A4"/>
          </p15:clr>
        </p15:guide>
        <p15:guide id="2" pos="96">
          <p15:clr>
            <a:srgbClr val="A4A3A4"/>
          </p15:clr>
        </p15:guide>
        <p15:guide id="3" pos="4224">
          <p15:clr>
            <a:srgbClr val="A4A3A4"/>
          </p15:clr>
        </p15:guide>
        <p15:guide id="4" orient="horz" pos="6136">
          <p15:clr>
            <a:srgbClr val="A4A3A4"/>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340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A9EDF4-A14E-FC72-CB2F-0B2DCA446821}"/>
              </a:ext>
            </a:extLst>
          </p:cNvPr>
          <p:cNvSpPr>
            <a:spLocks noGrp="1"/>
          </p:cNvSpPr>
          <p:nvPr>
            <p:ph type="body" sz="quarter" idx="10"/>
          </p:nvPr>
        </p:nvSpPr>
        <p:spPr/>
        <p:txBody>
          <a:bodyPr/>
          <a:lstStyle/>
          <a:p>
            <a:r>
              <a:rPr lang="en-US" dirty="0"/>
              <a:t>St Peter &amp; St Paul Catholic Primary School</a:t>
            </a:r>
            <a:endParaRPr lang="en-GB" dirty="0"/>
          </a:p>
        </p:txBody>
      </p:sp>
      <p:sp>
        <p:nvSpPr>
          <p:cNvPr id="6" name="Text Placeholder 5">
            <a:extLst>
              <a:ext uri="{FF2B5EF4-FFF2-40B4-BE49-F238E27FC236}">
                <a16:creationId xmlns:a16="http://schemas.microsoft.com/office/drawing/2014/main" id="{FE697D7B-70FF-9005-49A4-A63F9ACFFA39}"/>
              </a:ext>
            </a:extLst>
          </p:cNvPr>
          <p:cNvSpPr>
            <a:spLocks noGrp="1"/>
          </p:cNvSpPr>
          <p:nvPr>
            <p:ph type="body" sz="quarter" idx="11"/>
          </p:nvPr>
        </p:nvSpPr>
        <p:spPr>
          <a:xfrm>
            <a:off x="3218688" y="723289"/>
            <a:ext cx="1726375" cy="375919"/>
          </a:xfrm>
        </p:spPr>
        <p:txBody>
          <a:bodyPr/>
          <a:lstStyle/>
          <a:p>
            <a:r>
              <a:rPr lang="en-GB" sz="1400" b="1" dirty="0"/>
              <a:t>February 2026</a:t>
            </a:r>
          </a:p>
        </p:txBody>
      </p:sp>
      <p:sp>
        <p:nvSpPr>
          <p:cNvPr id="8" name="Rectangle: Rounded Corners 7">
            <a:extLst>
              <a:ext uri="{FF2B5EF4-FFF2-40B4-BE49-F238E27FC236}">
                <a16:creationId xmlns:a16="http://schemas.microsoft.com/office/drawing/2014/main" id="{383279AC-656A-9B11-71C6-CE7BB2C8FC40}"/>
              </a:ext>
            </a:extLst>
          </p:cNvPr>
          <p:cNvSpPr/>
          <p:nvPr/>
        </p:nvSpPr>
        <p:spPr>
          <a:xfrm>
            <a:off x="152400" y="3981931"/>
            <a:ext cx="6553200" cy="2873798"/>
          </a:xfrm>
          <a:prstGeom prst="roundRect">
            <a:avLst>
              <a:gd name="adj" fmla="val 9451"/>
            </a:avLst>
          </a:prstGeom>
          <a:noFill/>
          <a:ln>
            <a:solidFill>
              <a:srgbClr val="18549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GB" sz="1200" spc="50" dirty="0">
                <a:solidFill>
                  <a:schemeClr val="tx1"/>
                </a:solidFill>
                <a:latin typeface="Arial"/>
                <a:cs typeface="Arial"/>
              </a:rPr>
              <a:t>Borras Construction are delighted to announce that we have been awarded the refurbishment contract at St Peter &amp; St Paul Catholic Primary School. As part of our ongoing commitment to safety and excellence, we look forward to delivering these essential facility upgrades.</a:t>
            </a:r>
            <a:endParaRPr lang="en-GB" sz="1300" b="1" spc="50" dirty="0">
              <a:solidFill>
                <a:schemeClr val="tx1"/>
              </a:solidFill>
              <a:latin typeface="Arial"/>
              <a:cs typeface="Arial"/>
            </a:endParaRPr>
          </a:p>
          <a:p>
            <a:pPr algn="ctr"/>
            <a:r>
              <a:rPr lang="en-GB" sz="1300" b="1" spc="50" dirty="0">
                <a:solidFill>
                  <a:srgbClr val="18549A"/>
                </a:solidFill>
                <a:latin typeface="Arial"/>
                <a:cs typeface="Arial"/>
              </a:rPr>
              <a:t>The Works</a:t>
            </a:r>
          </a:p>
          <a:p>
            <a:pPr algn="ctr"/>
            <a:endParaRPr lang="en-GB" sz="1400" b="1" spc="50" dirty="0">
              <a:solidFill>
                <a:srgbClr val="18549A"/>
              </a:solidFill>
              <a:latin typeface="Arial"/>
              <a:cs typeface="Arial"/>
            </a:endParaRPr>
          </a:p>
          <a:p>
            <a:pPr marL="171450" indent="-171450" algn="ctr">
              <a:buFont typeface="Arial" panose="020B0604020202020204" pitchFamily="34" charset="0"/>
              <a:buChar char="•"/>
            </a:pPr>
            <a:r>
              <a:rPr lang="en-GB" sz="1200" spc="50" dirty="0">
                <a:solidFill>
                  <a:schemeClr val="tx1"/>
                </a:solidFill>
                <a:latin typeface="Arial"/>
                <a:cs typeface="Arial"/>
              </a:rPr>
              <a:t>Repair and replacement of windows</a:t>
            </a:r>
          </a:p>
          <a:p>
            <a:pPr marL="171450" indent="-171450" algn="ctr">
              <a:buFont typeface="Arial" panose="020B0604020202020204" pitchFamily="34" charset="0"/>
              <a:buChar char="•"/>
            </a:pPr>
            <a:r>
              <a:rPr lang="en-GB" sz="1200" spc="50" dirty="0">
                <a:solidFill>
                  <a:schemeClr val="tx1"/>
                </a:solidFill>
                <a:latin typeface="Arial"/>
                <a:cs typeface="Arial"/>
              </a:rPr>
              <a:t>Repairs to external façade and the rain water pipework &amp; guttering</a:t>
            </a:r>
          </a:p>
          <a:p>
            <a:pPr marL="171450" indent="-171450" algn="ctr">
              <a:buFont typeface="Arial" panose="020B0604020202020204" pitchFamily="34" charset="0"/>
              <a:buChar char="•"/>
            </a:pPr>
            <a:r>
              <a:rPr lang="en-GB" sz="1200" spc="50" dirty="0">
                <a:solidFill>
                  <a:schemeClr val="tx1"/>
                </a:solidFill>
                <a:latin typeface="Arial"/>
                <a:cs typeface="Arial"/>
              </a:rPr>
              <a:t>General maintenance and internal repair works</a:t>
            </a:r>
          </a:p>
          <a:p>
            <a:pPr marL="171450" indent="-171450" algn="ctr">
              <a:buFont typeface="Arial" panose="020B0604020202020204" pitchFamily="34" charset="0"/>
              <a:buChar char="•"/>
            </a:pPr>
            <a:endParaRPr lang="en-GB" sz="1200" spc="50" dirty="0">
              <a:solidFill>
                <a:schemeClr val="tx1"/>
              </a:solidFill>
              <a:latin typeface="Arial"/>
              <a:cs typeface="Arial"/>
            </a:endParaRPr>
          </a:p>
          <a:p>
            <a:pPr algn="ctr"/>
            <a:endParaRPr lang="en-GB" sz="1200" spc="50" dirty="0">
              <a:solidFill>
                <a:schemeClr val="tx1"/>
              </a:solidFill>
              <a:latin typeface="Arial"/>
              <a:cs typeface="Arial"/>
            </a:endParaRPr>
          </a:p>
          <a:p>
            <a:pPr algn="ctr"/>
            <a:r>
              <a:rPr lang="en-GB" sz="1300" b="1" spc="50" dirty="0">
                <a:solidFill>
                  <a:srgbClr val="18549A"/>
                </a:solidFill>
                <a:latin typeface="Arial"/>
                <a:cs typeface="Arial"/>
              </a:rPr>
              <a:t>Works are scheduled to commence late March 2026 with completion planned for late August 2026</a:t>
            </a:r>
            <a:r>
              <a:rPr lang="en-GB" sz="1200" b="1" spc="50" dirty="0">
                <a:solidFill>
                  <a:srgbClr val="18549A"/>
                </a:solidFill>
                <a:latin typeface="Arial"/>
                <a:cs typeface="Arial"/>
              </a:rPr>
              <a:t>.</a:t>
            </a:r>
          </a:p>
        </p:txBody>
      </p:sp>
      <p:sp>
        <p:nvSpPr>
          <p:cNvPr id="9" name="Rectangle: Rounded Corners 8">
            <a:extLst>
              <a:ext uri="{FF2B5EF4-FFF2-40B4-BE49-F238E27FC236}">
                <a16:creationId xmlns:a16="http://schemas.microsoft.com/office/drawing/2014/main" id="{D5A94845-A131-A1B8-F0C7-6906BC2ADE4A}"/>
              </a:ext>
            </a:extLst>
          </p:cNvPr>
          <p:cNvSpPr/>
          <p:nvPr/>
        </p:nvSpPr>
        <p:spPr>
          <a:xfrm>
            <a:off x="152400" y="7045464"/>
            <a:ext cx="4241800" cy="2695437"/>
          </a:xfrm>
          <a:prstGeom prst="roundRect">
            <a:avLst>
              <a:gd name="adj" fmla="val 6728"/>
            </a:avLst>
          </a:prstGeom>
          <a:noFill/>
          <a:ln>
            <a:solidFill>
              <a:srgbClr val="18549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spcAft>
                <a:spcPts val="600"/>
              </a:spcAft>
            </a:pPr>
            <a:r>
              <a:rPr lang="en-GB" sz="1600" b="1" spc="100" dirty="0">
                <a:solidFill>
                  <a:srgbClr val="1957A0"/>
                </a:solidFill>
                <a:latin typeface="Century Gothic"/>
                <a:cs typeface="Arial"/>
              </a:rPr>
              <a:t>Introduction to Borras:</a:t>
            </a:r>
          </a:p>
          <a:p>
            <a:r>
              <a:rPr lang="en-GB" sz="1200" spc="50" dirty="0">
                <a:solidFill>
                  <a:schemeClr val="tx1"/>
                </a:solidFill>
                <a:latin typeface="Arial" panose="020B0604020202020204" pitchFamily="34" charset="0"/>
                <a:cs typeface="Arial" panose="020B0604020202020204" pitchFamily="34" charset="0"/>
              </a:rPr>
              <a:t>Headquartered in St Albans, Hertfordshire, Borras operates successfully in all areas within a 70-mile  radius. </a:t>
            </a:r>
          </a:p>
          <a:p>
            <a:endParaRPr lang="en-GB" sz="1200" spc="50" dirty="0">
              <a:solidFill>
                <a:schemeClr val="tx1"/>
              </a:solidFill>
              <a:latin typeface="Arial" panose="020B0604020202020204" pitchFamily="34" charset="0"/>
              <a:cs typeface="Arial" panose="020B0604020202020204" pitchFamily="34" charset="0"/>
            </a:endParaRPr>
          </a:p>
          <a:p>
            <a:r>
              <a:rPr lang="en-GB" sz="1200" spc="50" dirty="0">
                <a:solidFill>
                  <a:schemeClr val="tx1"/>
                </a:solidFill>
                <a:latin typeface="Arial" panose="020B0604020202020204" pitchFamily="34" charset="0"/>
                <a:cs typeface="Arial" panose="020B0604020202020204" pitchFamily="34" charset="0"/>
              </a:rPr>
              <a:t>Founded in the early 1980’s by Rae Borras, we have grown into a successful business, generating a turnover circa £50 million per annum. </a:t>
            </a:r>
          </a:p>
          <a:p>
            <a:endParaRPr lang="en-GB" sz="1200" spc="50" dirty="0">
              <a:solidFill>
                <a:schemeClr val="tx1"/>
              </a:solidFill>
              <a:latin typeface="Arial" panose="020B0604020202020204" pitchFamily="34" charset="0"/>
              <a:cs typeface="Arial" panose="020B0604020202020204" pitchFamily="34" charset="0"/>
            </a:endParaRPr>
          </a:p>
          <a:p>
            <a:r>
              <a:rPr lang="en-GB" sz="1200" spc="50" dirty="0">
                <a:solidFill>
                  <a:schemeClr val="tx1"/>
                </a:solidFill>
                <a:latin typeface="Arial" panose="020B0604020202020204" pitchFamily="34" charset="0"/>
                <a:cs typeface="Arial" panose="020B0604020202020204" pitchFamily="34" charset="0"/>
              </a:rPr>
              <a:t>Spanning London and the Home Counties, we operate in all sectors of the construction industry from housing and education through to health, commercial work and specialised works. </a:t>
            </a:r>
          </a:p>
        </p:txBody>
      </p:sp>
      <p:sp>
        <p:nvSpPr>
          <p:cNvPr id="10" name="Rectangle: Rounded Corners 9">
            <a:extLst>
              <a:ext uri="{FF2B5EF4-FFF2-40B4-BE49-F238E27FC236}">
                <a16:creationId xmlns:a16="http://schemas.microsoft.com/office/drawing/2014/main" id="{992BDE41-5B5B-5FB5-C0C7-EB886BF5584A}"/>
              </a:ext>
            </a:extLst>
          </p:cNvPr>
          <p:cNvSpPr/>
          <p:nvPr/>
        </p:nvSpPr>
        <p:spPr>
          <a:xfrm>
            <a:off x="4537756" y="7045465"/>
            <a:ext cx="2167844" cy="2384592"/>
          </a:xfrm>
          <a:prstGeom prst="roundRect">
            <a:avLst>
              <a:gd name="adj" fmla="val 8020"/>
            </a:avLst>
          </a:prstGeom>
          <a:solidFill>
            <a:srgbClr val="18549A">
              <a:alpha val="10000"/>
            </a:srgbClr>
          </a:solidFill>
          <a:ln>
            <a:solidFill>
              <a:srgbClr val="18549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en-GB" sz="1600" b="1" spc="100" dirty="0">
                <a:solidFill>
                  <a:srgbClr val="1957A0"/>
                </a:solidFill>
                <a:latin typeface="Century Gothic"/>
                <a:cs typeface="Arial"/>
                <a:sym typeface="Wingdings" panose="05000000000000000000" pitchFamily="2" charset="2"/>
              </a:rPr>
              <a:t>Working Hours:</a:t>
            </a:r>
            <a:endParaRPr lang="en-GB" sz="1600" b="1" dirty="0">
              <a:solidFill>
                <a:schemeClr val="bg1"/>
              </a:solidFill>
              <a:latin typeface="Century Gothic"/>
              <a:ea typeface="Tahoma" panose="020B0604030504040204" pitchFamily="34" charset="0"/>
              <a:cs typeface="Arial"/>
              <a:sym typeface="Wingdings" panose="05000000000000000000" pitchFamily="2" charset="2"/>
            </a:endParaRPr>
          </a:p>
          <a:p>
            <a:r>
              <a:rPr lang="en-GB" sz="1200" spc="50" dirty="0">
                <a:solidFill>
                  <a:schemeClr val="tx1"/>
                </a:solidFill>
                <a:latin typeface="Arial" panose="020B0604020202020204" pitchFamily="34" charset="0"/>
                <a:cs typeface="Arial" panose="020B0604020202020204" pitchFamily="34" charset="0"/>
                <a:sym typeface="Wingdings" panose="05000000000000000000" pitchFamily="2" charset="2"/>
              </a:rPr>
              <a:t>Monday - Thursday 08:00-17:00</a:t>
            </a:r>
          </a:p>
          <a:p>
            <a:endParaRPr lang="en-GB" sz="1200" spc="50" dirty="0">
              <a:solidFill>
                <a:schemeClr val="tx1"/>
              </a:solidFill>
              <a:latin typeface="Arial" panose="020B0604020202020204" pitchFamily="34" charset="0"/>
              <a:cs typeface="Arial" panose="020B0604020202020204" pitchFamily="34" charset="0"/>
              <a:sym typeface="Wingdings" panose="05000000000000000000" pitchFamily="2" charset="2"/>
            </a:endParaRPr>
          </a:p>
          <a:p>
            <a:r>
              <a:rPr lang="en-GB" sz="1200" spc="50" dirty="0">
                <a:solidFill>
                  <a:schemeClr val="tx1"/>
                </a:solidFill>
                <a:latin typeface="Arial" panose="020B0604020202020204" pitchFamily="34" charset="0"/>
                <a:cs typeface="Arial" panose="020B0604020202020204" pitchFamily="34" charset="0"/>
                <a:sym typeface="Wingdings" panose="05000000000000000000" pitchFamily="2" charset="2"/>
              </a:rPr>
              <a:t>Friday </a:t>
            </a:r>
          </a:p>
          <a:p>
            <a:r>
              <a:rPr lang="en-GB" sz="1200" spc="50" dirty="0">
                <a:solidFill>
                  <a:schemeClr val="tx1"/>
                </a:solidFill>
                <a:latin typeface="Arial" panose="020B0604020202020204" pitchFamily="34" charset="0"/>
                <a:cs typeface="Arial" panose="020B0604020202020204" pitchFamily="34" charset="0"/>
                <a:sym typeface="Wingdings" panose="05000000000000000000" pitchFamily="2" charset="2"/>
              </a:rPr>
              <a:t>08:00-16:00</a:t>
            </a:r>
          </a:p>
          <a:p>
            <a:endParaRPr lang="en-GB" sz="1200" spc="50" dirty="0">
              <a:solidFill>
                <a:schemeClr val="tx1"/>
              </a:solidFill>
              <a:latin typeface="Arial" panose="020B0604020202020204" pitchFamily="34" charset="0"/>
              <a:cs typeface="Arial" panose="020B0604020202020204" pitchFamily="34" charset="0"/>
              <a:sym typeface="Wingdings" panose="05000000000000000000" pitchFamily="2" charset="2"/>
            </a:endParaRPr>
          </a:p>
          <a:p>
            <a:r>
              <a:rPr lang="en-GB" sz="1200" i="1" spc="50" dirty="0">
                <a:solidFill>
                  <a:schemeClr val="tx1"/>
                </a:solidFill>
                <a:latin typeface="Arial" panose="020B0604020202020204" pitchFamily="34" charset="0"/>
                <a:cs typeface="Arial" panose="020B0604020202020204" pitchFamily="34" charset="0"/>
                <a:sym typeface="Wingdings" panose="05000000000000000000" pitchFamily="2" charset="2"/>
              </a:rPr>
              <a:t>Please note: </a:t>
            </a:r>
          </a:p>
          <a:p>
            <a:r>
              <a:rPr lang="en-GB" sz="1200" i="1" spc="50" dirty="0">
                <a:solidFill>
                  <a:schemeClr val="tx1"/>
                </a:solidFill>
                <a:latin typeface="Arial" panose="020B0604020202020204" pitchFamily="34" charset="0"/>
                <a:cs typeface="Arial" panose="020B0604020202020204" pitchFamily="34" charset="0"/>
                <a:sym typeface="Wingdings" panose="05000000000000000000" pitchFamily="2" charset="2"/>
              </a:rPr>
              <a:t>Any weekend works will be prior arranged with the project administrator. </a:t>
            </a:r>
          </a:p>
        </p:txBody>
      </p:sp>
      <p:sp>
        <p:nvSpPr>
          <p:cNvPr id="12" name="TextBox 11">
            <a:extLst>
              <a:ext uri="{FF2B5EF4-FFF2-40B4-BE49-F238E27FC236}">
                <a16:creationId xmlns:a16="http://schemas.microsoft.com/office/drawing/2014/main" id="{FCE32739-46FC-02B1-00EF-E5994E0457BC}"/>
              </a:ext>
            </a:extLst>
          </p:cNvPr>
          <p:cNvSpPr txBox="1"/>
          <p:nvPr/>
        </p:nvSpPr>
        <p:spPr>
          <a:xfrm>
            <a:off x="4537756" y="9479291"/>
            <a:ext cx="2167844" cy="261610"/>
          </a:xfrm>
          <a:prstGeom prst="rect">
            <a:avLst/>
          </a:prstGeom>
          <a:noFill/>
        </p:spPr>
        <p:txBody>
          <a:bodyPr wrap="square">
            <a:spAutoFit/>
          </a:bodyPr>
          <a:lstStyle/>
          <a:p>
            <a:pPr algn="ctr"/>
            <a:r>
              <a:rPr lang="en-GB" sz="1050" b="1" i="1" dirty="0">
                <a:solidFill>
                  <a:srgbClr val="205AA3"/>
                </a:solidFill>
                <a:latin typeface="Century Gothic" panose="020B0502020202020204" pitchFamily="34" charset="0"/>
                <a:ea typeface="Tahoma" panose="020B0604030504040204" pitchFamily="34" charset="0"/>
                <a:cs typeface="Calibri Light" panose="020F0302020204030204" pitchFamily="34" charset="0"/>
              </a:rPr>
              <a:t>www.borrasconstruction.co.uk</a:t>
            </a:r>
          </a:p>
        </p:txBody>
      </p:sp>
      <p:pic>
        <p:nvPicPr>
          <p:cNvPr id="13" name="Picture 12">
            <a:extLst>
              <a:ext uri="{FF2B5EF4-FFF2-40B4-BE49-F238E27FC236}">
                <a16:creationId xmlns:a16="http://schemas.microsoft.com/office/drawing/2014/main" id="{6A12CD37-2FA5-E53E-C7B9-1E2CFC87A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1" y="1099208"/>
            <a:ext cx="3761900" cy="2873798"/>
          </a:xfrm>
          <a:prstGeom prst="rect">
            <a:avLst/>
          </a:prstGeom>
        </p:spPr>
      </p:pic>
      <p:pic>
        <p:nvPicPr>
          <p:cNvPr id="17" name="Picture 16">
            <a:extLst>
              <a:ext uri="{FF2B5EF4-FFF2-40B4-BE49-F238E27FC236}">
                <a16:creationId xmlns:a16="http://schemas.microsoft.com/office/drawing/2014/main" id="{A5ADCB48-6330-60E3-E263-482CDB8E2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756" y="1664164"/>
            <a:ext cx="1546994" cy="1493649"/>
          </a:xfrm>
          <a:prstGeom prst="rect">
            <a:avLst/>
          </a:prstGeom>
        </p:spPr>
      </p:pic>
    </p:spTree>
    <p:extLst>
      <p:ext uri="{BB962C8B-B14F-4D97-AF65-F5344CB8AC3E}">
        <p14:creationId xmlns:p14="http://schemas.microsoft.com/office/powerpoint/2010/main" val="1508329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78AA505-CA0B-F266-E397-733551934317}"/>
              </a:ext>
            </a:extLst>
          </p:cNvPr>
          <p:cNvSpPr/>
          <p:nvPr/>
        </p:nvSpPr>
        <p:spPr>
          <a:xfrm>
            <a:off x="3517900" y="165100"/>
            <a:ext cx="3187700" cy="6296660"/>
          </a:xfrm>
          <a:prstGeom prst="roundRect">
            <a:avLst>
              <a:gd name="adj" fmla="val 6614"/>
            </a:avLst>
          </a:prstGeom>
          <a:noFill/>
          <a:ln>
            <a:solidFill>
              <a:srgbClr val="18549A"/>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Aft>
                <a:spcPts val="600"/>
              </a:spcAft>
            </a:pPr>
            <a:r>
              <a:rPr lang="en-GB" sz="1400" b="1" spc="100" dirty="0">
                <a:solidFill>
                  <a:srgbClr val="1957A0"/>
                </a:solidFill>
                <a:latin typeface="Century Gothic" panose="020B0502020202020204" pitchFamily="34" charset="0"/>
                <a:cs typeface="Arial" panose="020B0604020202020204" pitchFamily="34" charset="0"/>
              </a:rPr>
              <a:t>Meet the team:</a:t>
            </a:r>
          </a:p>
          <a:p>
            <a:r>
              <a:rPr lang="en-US" sz="1200" b="1" spc="50" dirty="0">
                <a:solidFill>
                  <a:srgbClr val="205AA3"/>
                </a:solidFill>
                <a:latin typeface="Century Gothic" panose="020B0502020202020204" pitchFamily="34" charset="0"/>
                <a:cs typeface="Arial" panose="020B0604020202020204" pitchFamily="34" charset="0"/>
              </a:rPr>
              <a:t>Site Manager </a:t>
            </a:r>
          </a:p>
          <a:p>
            <a:r>
              <a:rPr lang="en-US" sz="1100" spc="50" dirty="0">
                <a:solidFill>
                  <a:srgbClr val="205AA3"/>
                </a:solidFill>
                <a:latin typeface="Century Gothic" panose="020B0502020202020204" pitchFamily="34" charset="0"/>
                <a:cs typeface="Arial" panose="020B0604020202020204" pitchFamily="34" charset="0"/>
              </a:rPr>
              <a:t>jcurley@borrasconstruction.co.uk </a:t>
            </a:r>
          </a:p>
          <a:p>
            <a:r>
              <a:rPr lang="en-US" sz="1100" spc="50" dirty="0">
                <a:solidFill>
                  <a:srgbClr val="205AA3"/>
                </a:solidFill>
                <a:latin typeface="Century Gothic" panose="020B0502020202020204" pitchFamily="34" charset="0"/>
                <a:cs typeface="Arial" panose="020B0604020202020204" pitchFamily="34" charset="0"/>
              </a:rPr>
              <a:t>Phone no 07837 824142</a:t>
            </a:r>
          </a:p>
          <a:p>
            <a:endParaRPr lang="en-US" sz="1200" spc="50" dirty="0">
              <a:solidFill>
                <a:schemeClr val="tx1"/>
              </a:solidFill>
              <a:latin typeface="Arial" panose="020B0604020202020204" pitchFamily="34" charset="0"/>
              <a:cs typeface="Arial" panose="020B0604020202020204" pitchFamily="34" charset="0"/>
            </a:endParaRPr>
          </a:p>
          <a:p>
            <a:r>
              <a:rPr lang="en-US" sz="1100" spc="50" dirty="0">
                <a:solidFill>
                  <a:schemeClr val="tx1"/>
                </a:solidFill>
                <a:latin typeface="Arial" panose="020B0604020202020204" pitchFamily="34" charset="0"/>
                <a:cs typeface="Arial" panose="020B0604020202020204" pitchFamily="34" charset="0"/>
              </a:rPr>
              <a:t>Our Site Manager, will be permanently site based, responsible for the planning, co-ordination, health and safety and work management. The main contact for local residents, should you have any queries or issues in relation to the project, please do not hesitate to contact him and he will do his very best to answer them. </a:t>
            </a:r>
          </a:p>
          <a:p>
            <a:endParaRPr lang="en-US" sz="1200" spc="50" dirty="0">
              <a:solidFill>
                <a:schemeClr val="tx1"/>
              </a:solidFill>
              <a:latin typeface="Arial" panose="020B0604020202020204" pitchFamily="34" charset="0"/>
              <a:cs typeface="Arial" panose="020B0604020202020204" pitchFamily="34" charset="0"/>
            </a:endParaRPr>
          </a:p>
          <a:p>
            <a:r>
              <a:rPr lang="en-US" sz="1200" b="1" spc="50" dirty="0">
                <a:solidFill>
                  <a:srgbClr val="205AA3"/>
                </a:solidFill>
                <a:latin typeface="Century Gothic" panose="020B0502020202020204" pitchFamily="34" charset="0"/>
                <a:cs typeface="Arial" panose="020B0604020202020204" pitchFamily="34" charset="0"/>
              </a:rPr>
              <a:t>Contracts Manager</a:t>
            </a:r>
          </a:p>
          <a:p>
            <a:r>
              <a:rPr lang="en-US" sz="1100" spc="50" dirty="0">
                <a:solidFill>
                  <a:srgbClr val="205AA3"/>
                </a:solidFill>
                <a:latin typeface="Century Gothic" panose="020B0502020202020204" pitchFamily="34" charset="0"/>
                <a:cs typeface="Arial" panose="020B0604020202020204" pitchFamily="34" charset="0"/>
              </a:rPr>
              <a:t>dswainston@borrasconstruction.co.uk</a:t>
            </a:r>
          </a:p>
          <a:p>
            <a:endParaRPr lang="en-US" sz="1200" spc="50" dirty="0">
              <a:solidFill>
                <a:schemeClr val="tx1"/>
              </a:solidFill>
              <a:latin typeface="Arial" panose="020B0604020202020204" pitchFamily="34" charset="0"/>
              <a:cs typeface="Arial" panose="020B0604020202020204" pitchFamily="34" charset="0"/>
            </a:endParaRPr>
          </a:p>
          <a:p>
            <a:r>
              <a:rPr lang="en-US" sz="1100" spc="50" dirty="0">
                <a:solidFill>
                  <a:schemeClr val="tx1"/>
                </a:solidFill>
                <a:latin typeface="Arial" panose="020B0604020202020204" pitchFamily="34" charset="0"/>
                <a:cs typeface="Arial" panose="020B0604020202020204" pitchFamily="34" charset="0"/>
              </a:rPr>
              <a:t>Our Contracts Manager, will be responsible for the overall management of the project, visiting site regularly and dealing with every aspect of the project including relationship management of  clients, consultants and of course local residents.</a:t>
            </a:r>
          </a:p>
          <a:p>
            <a:endParaRPr lang="en-US" sz="1200" b="1" spc="50" dirty="0">
              <a:solidFill>
                <a:schemeClr val="tx1"/>
              </a:solidFill>
              <a:latin typeface="Arial" panose="020B0604020202020204" pitchFamily="34" charset="0"/>
              <a:cs typeface="Arial" panose="020B0604020202020204" pitchFamily="34" charset="0"/>
            </a:endParaRPr>
          </a:p>
          <a:p>
            <a:r>
              <a:rPr lang="en-US" sz="1200" b="1" spc="50" dirty="0">
                <a:solidFill>
                  <a:srgbClr val="205AA3"/>
                </a:solidFill>
                <a:latin typeface="Century Gothic" panose="020B0502020202020204" pitchFamily="34" charset="0"/>
                <a:cs typeface="Arial" panose="020B0604020202020204" pitchFamily="34" charset="0"/>
              </a:rPr>
              <a:t>Senior Surveyor</a:t>
            </a:r>
          </a:p>
          <a:p>
            <a:r>
              <a:rPr lang="en-US" sz="1100" spc="50" dirty="0">
                <a:solidFill>
                  <a:srgbClr val="205AA3"/>
                </a:solidFill>
                <a:latin typeface="Century Gothic" panose="020B0502020202020204" pitchFamily="34" charset="0"/>
                <a:cs typeface="Arial" panose="020B0604020202020204" pitchFamily="34" charset="0"/>
              </a:rPr>
              <a:t>gperceval@borrasconstruction.co.uk </a:t>
            </a:r>
          </a:p>
          <a:p>
            <a:r>
              <a:rPr lang="en-US" sz="1100" spc="50" dirty="0">
                <a:solidFill>
                  <a:srgbClr val="205AA3"/>
                </a:solidFill>
                <a:latin typeface="Century Gothic" panose="020B0502020202020204" pitchFamily="34" charset="0"/>
                <a:cs typeface="Arial" panose="020B0604020202020204" pitchFamily="34" charset="0"/>
              </a:rPr>
              <a:t>  </a:t>
            </a:r>
            <a:endParaRPr lang="en-US" sz="1100" spc="50" dirty="0">
              <a:solidFill>
                <a:schemeClr val="tx1"/>
              </a:solidFill>
              <a:latin typeface="Arial" panose="020B0604020202020204" pitchFamily="34" charset="0"/>
              <a:cs typeface="Arial" panose="020B0604020202020204" pitchFamily="34" charset="0"/>
            </a:endParaRPr>
          </a:p>
          <a:p>
            <a:r>
              <a:rPr lang="en-US" sz="1100" spc="50" dirty="0">
                <a:solidFill>
                  <a:schemeClr val="tx1"/>
                </a:solidFill>
                <a:latin typeface="Arial" panose="020B0604020202020204" pitchFamily="34" charset="0"/>
                <a:cs typeface="Arial" panose="020B0604020202020204" pitchFamily="34" charset="0"/>
              </a:rPr>
              <a:t>Our Surveyor role encompasses all surveying duties from pre-contract through to settlement of the Final Accounts to include liaison with the management and site teams to ensure the full successful delivery of the  project.</a:t>
            </a:r>
          </a:p>
          <a:p>
            <a:endParaRPr lang="en-GB" sz="1200" spc="50" dirty="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B5F06DBC-7414-7570-5D87-91D61A47019F}"/>
              </a:ext>
            </a:extLst>
          </p:cNvPr>
          <p:cNvSpPr/>
          <p:nvPr/>
        </p:nvSpPr>
        <p:spPr>
          <a:xfrm>
            <a:off x="152400" y="4635500"/>
            <a:ext cx="3175000" cy="5105400"/>
          </a:xfrm>
          <a:prstGeom prst="roundRect">
            <a:avLst>
              <a:gd name="adj" fmla="val 6614"/>
            </a:avLst>
          </a:prstGeom>
          <a:noFill/>
          <a:ln>
            <a:solidFill>
              <a:srgbClr val="B3CF0B"/>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Aft>
                <a:spcPts val="600"/>
              </a:spcAft>
            </a:pPr>
            <a:r>
              <a:rPr lang="en-GB" sz="1400" b="1" spc="100" dirty="0">
                <a:solidFill>
                  <a:srgbClr val="1957A0"/>
                </a:solidFill>
                <a:latin typeface="Century Gothic" panose="020B0502020202020204" pitchFamily="34" charset="0"/>
                <a:cs typeface="Arial" panose="020B0604020202020204" pitchFamily="34" charset="0"/>
              </a:rPr>
              <a:t>Environmental Issues:</a:t>
            </a:r>
          </a:p>
          <a:p>
            <a:r>
              <a:rPr lang="en-US" sz="1200" spc="50" dirty="0">
                <a:solidFill>
                  <a:schemeClr val="tx1"/>
                </a:solidFill>
                <a:latin typeface="Arial" panose="020B0604020202020204" pitchFamily="34" charset="0"/>
                <a:cs typeface="Arial" panose="020B0604020202020204" pitchFamily="34" charset="0"/>
              </a:rPr>
              <a:t>We have prepared a Construction Environmental Management Plan in line with Southwark Councils requirements.</a:t>
            </a:r>
          </a:p>
          <a:p>
            <a:endParaRPr lang="en-US" sz="1200" spc="50" dirty="0">
              <a:solidFill>
                <a:schemeClr val="tx1"/>
              </a:solidFill>
              <a:latin typeface="Arial" panose="020B0604020202020204" pitchFamily="34" charset="0"/>
              <a:cs typeface="Arial" panose="020B0604020202020204" pitchFamily="34" charset="0"/>
            </a:endParaRPr>
          </a:p>
          <a:p>
            <a:r>
              <a:rPr lang="en-US" sz="1200" spc="50" dirty="0">
                <a:solidFill>
                  <a:schemeClr val="tx1"/>
                </a:solidFill>
                <a:latin typeface="Arial" panose="020B0604020202020204" pitchFamily="34" charset="0"/>
                <a:cs typeface="Arial" panose="020B0604020202020204" pitchFamily="34" charset="0"/>
              </a:rPr>
              <a:t>This is a live document which will be reviewed and updated at least once a month.</a:t>
            </a:r>
          </a:p>
          <a:p>
            <a:endParaRPr lang="en-US" sz="1200" spc="50" dirty="0">
              <a:solidFill>
                <a:schemeClr val="tx1"/>
              </a:solidFill>
              <a:latin typeface="Arial" panose="020B0604020202020204" pitchFamily="34" charset="0"/>
              <a:cs typeface="Arial" panose="020B0604020202020204" pitchFamily="34" charset="0"/>
            </a:endParaRPr>
          </a:p>
          <a:p>
            <a:r>
              <a:rPr lang="en-US" sz="1200" spc="50" dirty="0">
                <a:solidFill>
                  <a:schemeClr val="tx1"/>
                </a:solidFill>
                <a:latin typeface="Arial" panose="020B0604020202020204" pitchFamily="34" charset="0"/>
                <a:cs typeface="Arial" panose="020B0604020202020204" pitchFamily="34" charset="0"/>
              </a:rPr>
              <a:t>This then motivates our site management team to implement processes which will help to </a:t>
            </a:r>
            <a:r>
              <a:rPr lang="en-US" sz="1200" spc="50" dirty="0" err="1">
                <a:solidFill>
                  <a:schemeClr val="tx1"/>
                </a:solidFill>
                <a:latin typeface="Arial" panose="020B0604020202020204" pitchFamily="34" charset="0"/>
                <a:cs typeface="Arial" panose="020B0604020202020204" pitchFamily="34" charset="0"/>
              </a:rPr>
              <a:t>minimise</a:t>
            </a:r>
            <a:r>
              <a:rPr lang="en-US" sz="1200" spc="50" dirty="0">
                <a:solidFill>
                  <a:schemeClr val="tx1"/>
                </a:solidFill>
                <a:latin typeface="Arial" panose="020B0604020202020204" pitchFamily="34" charset="0"/>
                <a:cs typeface="Arial" panose="020B0604020202020204" pitchFamily="34" charset="0"/>
              </a:rPr>
              <a:t> the effects of our activities on the environment. </a:t>
            </a:r>
          </a:p>
          <a:p>
            <a:endParaRPr lang="en-US" sz="1200" spc="50" dirty="0">
              <a:solidFill>
                <a:schemeClr val="tx1"/>
              </a:solidFill>
              <a:latin typeface="Arial" panose="020B0604020202020204" pitchFamily="34" charset="0"/>
              <a:cs typeface="Arial" panose="020B0604020202020204" pitchFamily="34" charset="0"/>
            </a:endParaRPr>
          </a:p>
          <a:p>
            <a:r>
              <a:rPr lang="en-US" sz="1200" spc="50" dirty="0">
                <a:solidFill>
                  <a:schemeClr val="tx1"/>
                </a:solidFill>
                <a:latin typeface="Arial" panose="020B0604020202020204" pitchFamily="34" charset="0"/>
                <a:cs typeface="Arial" panose="020B0604020202020204" pitchFamily="34" charset="0"/>
              </a:rPr>
              <a:t>In addition to the aforementioned, we also appoint a site based environmental and sustainability champion to implement and monitor the effectiveness of all environmental measures taken.</a:t>
            </a:r>
          </a:p>
          <a:p>
            <a:endParaRPr lang="en-GB" sz="1400" spc="100" dirty="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3BE47621-0F51-B6DC-75E3-7A79E761FB06}"/>
              </a:ext>
            </a:extLst>
          </p:cNvPr>
          <p:cNvSpPr/>
          <p:nvPr/>
        </p:nvSpPr>
        <p:spPr>
          <a:xfrm>
            <a:off x="3494267" y="6532410"/>
            <a:ext cx="3175000" cy="3208489"/>
          </a:xfrm>
          <a:prstGeom prst="roundRect">
            <a:avLst>
              <a:gd name="adj" fmla="val 6020"/>
            </a:avLst>
          </a:prstGeom>
          <a:solidFill>
            <a:srgbClr val="18549A">
              <a:alpha val="10000"/>
            </a:srgbClr>
          </a:solidFill>
          <a:ln>
            <a:solidFill>
              <a:srgbClr val="1854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400" b="1" spc="100" dirty="0">
                <a:solidFill>
                  <a:srgbClr val="1957A0"/>
                </a:solidFill>
                <a:latin typeface="Century Gothic" panose="020B0502020202020204" pitchFamily="34" charset="0"/>
                <a:cs typeface="Arial" panose="020B0604020202020204" pitchFamily="34" charset="0"/>
                <a:sym typeface="Wingdings" panose="05000000000000000000" pitchFamily="2" charset="2"/>
              </a:rPr>
              <a:t>Considerate Constructors:</a:t>
            </a:r>
            <a:endParaRPr lang="en-GB" sz="1400" b="1" dirty="0">
              <a:solidFill>
                <a:schemeClr val="bg1"/>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endParaRPr>
          </a:p>
          <a:p>
            <a:pPr>
              <a:spcAft>
                <a:spcPts val="600"/>
              </a:spcAft>
            </a:pPr>
            <a:r>
              <a:rPr lang="en-US" sz="1200" spc="50" dirty="0">
                <a:solidFill>
                  <a:schemeClr val="tx1"/>
                </a:solidFill>
                <a:latin typeface="Arial" panose="020B0604020202020204" pitchFamily="34" charset="0"/>
                <a:cs typeface="Arial" panose="020B0604020202020204" pitchFamily="34" charset="0"/>
                <a:sym typeface="Wingdings" panose="05000000000000000000" pitchFamily="2" charset="2"/>
              </a:rPr>
              <a:t>We have registered our site with the Considerate Constructors scheme and agree to abide by the Code of Considerate Practice, designed to encourage best practice beyond statutory requirements. </a:t>
            </a:r>
          </a:p>
          <a:p>
            <a:pPr marL="171450" indent="-171450">
              <a:buFont typeface="Arial" panose="020B0604020202020204" pitchFamily="34" charset="0"/>
              <a:buChar char="•"/>
            </a:pPr>
            <a:r>
              <a:rPr lang="en-US" sz="1200" spc="50" dirty="0">
                <a:solidFill>
                  <a:schemeClr val="tx1"/>
                </a:solidFill>
                <a:latin typeface="Arial" panose="020B0604020202020204" pitchFamily="34" charset="0"/>
                <a:cs typeface="Arial" panose="020B0604020202020204" pitchFamily="34" charset="0"/>
                <a:sym typeface="Wingdings" panose="05000000000000000000" pitchFamily="2" charset="2"/>
              </a:rPr>
              <a:t>Respect the Community</a:t>
            </a:r>
          </a:p>
          <a:p>
            <a:pPr marL="171450" indent="-171450">
              <a:buFont typeface="Arial" panose="020B0604020202020204" pitchFamily="34" charset="0"/>
              <a:buChar char="•"/>
            </a:pPr>
            <a:r>
              <a:rPr lang="en-US" sz="1200" spc="50" dirty="0">
                <a:solidFill>
                  <a:schemeClr val="tx1"/>
                </a:solidFill>
                <a:latin typeface="Arial" panose="020B0604020202020204" pitchFamily="34" charset="0"/>
                <a:cs typeface="Arial" panose="020B0604020202020204" pitchFamily="34" charset="0"/>
                <a:sym typeface="Wingdings" panose="05000000000000000000" pitchFamily="2" charset="2"/>
              </a:rPr>
              <a:t>Care for the Environment</a:t>
            </a:r>
          </a:p>
          <a:p>
            <a:pPr marL="171450" indent="-171450">
              <a:buFont typeface="Arial" panose="020B0604020202020204" pitchFamily="34" charset="0"/>
              <a:buChar char="•"/>
            </a:pPr>
            <a:r>
              <a:rPr lang="en-US" sz="1200" spc="50" dirty="0">
                <a:solidFill>
                  <a:schemeClr val="tx1"/>
                </a:solidFill>
                <a:latin typeface="Arial" panose="020B0604020202020204" pitchFamily="34" charset="0"/>
                <a:cs typeface="Arial" panose="020B0604020202020204" pitchFamily="34" charset="0"/>
                <a:sym typeface="Wingdings" panose="05000000000000000000" pitchFamily="2" charset="2"/>
              </a:rPr>
              <a:t>Value their Workforce</a:t>
            </a:r>
          </a:p>
          <a:p>
            <a:endParaRPr lang="en-US" sz="1200" spc="50" dirty="0">
              <a:solidFill>
                <a:schemeClr val="tx1"/>
              </a:solidFill>
              <a:latin typeface="Arial" panose="020B0604020202020204" pitchFamily="34" charset="0"/>
              <a:cs typeface="Arial" panose="020B0604020202020204" pitchFamily="34" charset="0"/>
              <a:sym typeface="Wingdings" panose="05000000000000000000" pitchFamily="2" charset="2"/>
            </a:endParaRPr>
          </a:p>
          <a:p>
            <a:r>
              <a:rPr lang="en-US" sz="1200" spc="50" dirty="0">
                <a:solidFill>
                  <a:schemeClr val="tx1"/>
                </a:solidFill>
                <a:latin typeface="Arial" panose="020B0604020202020204" pitchFamily="34" charset="0"/>
                <a:cs typeface="Arial" panose="020B0604020202020204" pitchFamily="34" charset="0"/>
                <a:sym typeface="Wingdings" panose="05000000000000000000" pitchFamily="2" charset="2"/>
              </a:rPr>
              <a:t>Our site teams make every effort to improve their scores at each audit and our Site Manager will ensure that this project is no exception. </a:t>
            </a:r>
          </a:p>
        </p:txBody>
      </p:sp>
      <p:sp>
        <p:nvSpPr>
          <p:cNvPr id="10" name="Text Placeholder 9">
            <a:extLst>
              <a:ext uri="{FF2B5EF4-FFF2-40B4-BE49-F238E27FC236}">
                <a16:creationId xmlns:a16="http://schemas.microsoft.com/office/drawing/2014/main" id="{5A344C87-B526-72A8-5E80-532E796E84B2}"/>
              </a:ext>
            </a:extLst>
          </p:cNvPr>
          <p:cNvSpPr>
            <a:spLocks noGrp="1"/>
          </p:cNvSpPr>
          <p:nvPr>
            <p:ph type="body" sz="quarter" idx="13"/>
          </p:nvPr>
        </p:nvSpPr>
        <p:spPr/>
        <p:txBody>
          <a:bodyPr/>
          <a:lstStyle/>
          <a:p>
            <a:r>
              <a:rPr lang="en-US" sz="1200" dirty="0"/>
              <a:t>James Curley</a:t>
            </a:r>
            <a:endParaRPr lang="en-GB" sz="1200" dirty="0"/>
          </a:p>
        </p:txBody>
      </p:sp>
      <p:sp>
        <p:nvSpPr>
          <p:cNvPr id="11" name="Text Placeholder 10">
            <a:extLst>
              <a:ext uri="{FF2B5EF4-FFF2-40B4-BE49-F238E27FC236}">
                <a16:creationId xmlns:a16="http://schemas.microsoft.com/office/drawing/2014/main" id="{AE464F34-B059-B118-5D84-64E9801BA713}"/>
              </a:ext>
            </a:extLst>
          </p:cNvPr>
          <p:cNvSpPr>
            <a:spLocks noGrp="1"/>
          </p:cNvSpPr>
          <p:nvPr>
            <p:ph type="body" sz="quarter" idx="14"/>
          </p:nvPr>
        </p:nvSpPr>
        <p:spPr/>
        <p:txBody>
          <a:bodyPr/>
          <a:lstStyle/>
          <a:p>
            <a:r>
              <a:rPr lang="en-GB" sz="1200" dirty="0"/>
              <a:t>Site Manager</a:t>
            </a:r>
          </a:p>
        </p:txBody>
      </p:sp>
      <p:pic>
        <p:nvPicPr>
          <p:cNvPr id="8" name="Picture Placeholder 7">
            <a:extLst>
              <a:ext uri="{FF2B5EF4-FFF2-40B4-BE49-F238E27FC236}">
                <a16:creationId xmlns:a16="http://schemas.microsoft.com/office/drawing/2014/main" id="{1C0EEC20-A3BB-D0AA-B784-0571B24B936C}"/>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p:blipFill>
        <p:spPr/>
      </p:pic>
      <p:sp>
        <p:nvSpPr>
          <p:cNvPr id="13" name="Text Placeholder 12">
            <a:extLst>
              <a:ext uri="{FF2B5EF4-FFF2-40B4-BE49-F238E27FC236}">
                <a16:creationId xmlns:a16="http://schemas.microsoft.com/office/drawing/2014/main" id="{3D5CC09D-8544-2CD6-68F9-132B3AB4B6D5}"/>
              </a:ext>
            </a:extLst>
          </p:cNvPr>
          <p:cNvSpPr>
            <a:spLocks noGrp="1"/>
          </p:cNvSpPr>
          <p:nvPr>
            <p:ph type="body" sz="quarter" idx="16"/>
          </p:nvPr>
        </p:nvSpPr>
        <p:spPr/>
        <p:txBody>
          <a:bodyPr/>
          <a:lstStyle/>
          <a:p>
            <a:r>
              <a:rPr lang="en-US" sz="1200" dirty="0"/>
              <a:t>Darren Swainston</a:t>
            </a:r>
            <a:endParaRPr lang="en-GB" sz="1200" dirty="0"/>
          </a:p>
        </p:txBody>
      </p:sp>
      <p:sp>
        <p:nvSpPr>
          <p:cNvPr id="14" name="Text Placeholder 13">
            <a:extLst>
              <a:ext uri="{FF2B5EF4-FFF2-40B4-BE49-F238E27FC236}">
                <a16:creationId xmlns:a16="http://schemas.microsoft.com/office/drawing/2014/main" id="{411031E5-D168-A20E-310D-6FB6CE7E4625}"/>
              </a:ext>
            </a:extLst>
          </p:cNvPr>
          <p:cNvSpPr>
            <a:spLocks noGrp="1"/>
          </p:cNvSpPr>
          <p:nvPr>
            <p:ph type="body" sz="quarter" idx="17"/>
          </p:nvPr>
        </p:nvSpPr>
        <p:spPr/>
        <p:txBody>
          <a:bodyPr/>
          <a:lstStyle/>
          <a:p>
            <a:r>
              <a:rPr lang="en-GB" sz="1200" dirty="0"/>
              <a:t>Contracts Manager</a:t>
            </a:r>
          </a:p>
        </p:txBody>
      </p:sp>
      <p:pic>
        <p:nvPicPr>
          <p:cNvPr id="18" name="Picture Placeholder 17">
            <a:extLst>
              <a:ext uri="{FF2B5EF4-FFF2-40B4-BE49-F238E27FC236}">
                <a16:creationId xmlns:a16="http://schemas.microsoft.com/office/drawing/2014/main" id="{82E9A49A-9456-47C4-C854-70EB1B6F893D}"/>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a:stretch/>
        </p:blipFill>
        <p:spPr/>
      </p:pic>
      <p:sp>
        <p:nvSpPr>
          <p:cNvPr id="16" name="Text Placeholder 15">
            <a:extLst>
              <a:ext uri="{FF2B5EF4-FFF2-40B4-BE49-F238E27FC236}">
                <a16:creationId xmlns:a16="http://schemas.microsoft.com/office/drawing/2014/main" id="{39E413E4-71B7-D413-B03B-4A8A67B2A609}"/>
              </a:ext>
            </a:extLst>
          </p:cNvPr>
          <p:cNvSpPr>
            <a:spLocks noGrp="1"/>
          </p:cNvSpPr>
          <p:nvPr>
            <p:ph type="body" sz="quarter" idx="19"/>
          </p:nvPr>
        </p:nvSpPr>
        <p:spPr>
          <a:xfrm>
            <a:off x="1539239" y="3388043"/>
            <a:ext cx="1800861" cy="153988"/>
          </a:xfrm>
        </p:spPr>
        <p:txBody>
          <a:bodyPr/>
          <a:lstStyle/>
          <a:p>
            <a:endParaRPr lang="en-GB" sz="1200" dirty="0"/>
          </a:p>
          <a:p>
            <a:r>
              <a:rPr lang="en-GB" sz="1200" dirty="0"/>
              <a:t>George Perceval</a:t>
            </a:r>
          </a:p>
          <a:p>
            <a:endParaRPr lang="en-GB" sz="1200" dirty="0"/>
          </a:p>
        </p:txBody>
      </p:sp>
      <p:sp>
        <p:nvSpPr>
          <p:cNvPr id="17" name="Text Placeholder 16">
            <a:extLst>
              <a:ext uri="{FF2B5EF4-FFF2-40B4-BE49-F238E27FC236}">
                <a16:creationId xmlns:a16="http://schemas.microsoft.com/office/drawing/2014/main" id="{630FD31D-213D-281D-CB3E-1FA46CD15B94}"/>
              </a:ext>
            </a:extLst>
          </p:cNvPr>
          <p:cNvSpPr>
            <a:spLocks noGrp="1"/>
          </p:cNvSpPr>
          <p:nvPr>
            <p:ph type="body" sz="quarter" idx="20"/>
          </p:nvPr>
        </p:nvSpPr>
        <p:spPr/>
        <p:txBody>
          <a:bodyPr/>
          <a:lstStyle/>
          <a:p>
            <a:r>
              <a:rPr lang="en-GB" sz="1200" dirty="0"/>
              <a:t>Senior Surveyor</a:t>
            </a:r>
          </a:p>
        </p:txBody>
      </p:sp>
      <p:pic>
        <p:nvPicPr>
          <p:cNvPr id="3" name="Picture Placeholder 2">
            <a:extLst>
              <a:ext uri="{FF2B5EF4-FFF2-40B4-BE49-F238E27FC236}">
                <a16:creationId xmlns:a16="http://schemas.microsoft.com/office/drawing/2014/main" id="{858C456F-B46E-2253-6AB3-369876365801}"/>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p:blipFill>
        <p:spPr/>
      </p:pic>
      <p:pic>
        <p:nvPicPr>
          <p:cNvPr id="34" name="Graphic 33" descr="Open hand with plant with solid fill">
            <a:extLst>
              <a:ext uri="{FF2B5EF4-FFF2-40B4-BE49-F238E27FC236}">
                <a16:creationId xmlns:a16="http://schemas.microsoft.com/office/drawing/2014/main" id="{CAB131A0-8B2D-35FE-E03D-51A16D8D2E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0200" y="8870863"/>
            <a:ext cx="713740" cy="713740"/>
          </a:xfrm>
          <a:prstGeom prst="rect">
            <a:avLst/>
          </a:prstGeom>
        </p:spPr>
      </p:pic>
      <p:pic>
        <p:nvPicPr>
          <p:cNvPr id="39" name="Graphic 38" descr="Earth globe: Americas with solid fill">
            <a:extLst>
              <a:ext uri="{FF2B5EF4-FFF2-40B4-BE49-F238E27FC236}">
                <a16:creationId xmlns:a16="http://schemas.microsoft.com/office/drawing/2014/main" id="{6F4C24C4-D2C4-93DF-395D-56AD4809048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348740" y="8870863"/>
            <a:ext cx="713740" cy="713740"/>
          </a:xfrm>
          <a:prstGeom prst="rect">
            <a:avLst/>
          </a:prstGeom>
        </p:spPr>
      </p:pic>
      <p:pic>
        <p:nvPicPr>
          <p:cNvPr id="40" name="Graphic 39" descr="Deciduous tree with solid fill">
            <a:extLst>
              <a:ext uri="{FF2B5EF4-FFF2-40B4-BE49-F238E27FC236}">
                <a16:creationId xmlns:a16="http://schemas.microsoft.com/office/drawing/2014/main" id="{4CAF7679-5263-D7E0-AE61-5582792CC0F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335530" y="8870863"/>
            <a:ext cx="713740" cy="713740"/>
          </a:xfrm>
          <a:prstGeom prst="rect">
            <a:avLst/>
          </a:prstGeom>
        </p:spPr>
      </p:pic>
      <p:pic>
        <p:nvPicPr>
          <p:cNvPr id="2" name="Picture 1">
            <a:extLst>
              <a:ext uri="{FF2B5EF4-FFF2-40B4-BE49-F238E27FC236}">
                <a16:creationId xmlns:a16="http://schemas.microsoft.com/office/drawing/2014/main" id="{50C48353-8F42-9947-3C90-A04D27B46B64}"/>
              </a:ext>
            </a:extLst>
          </p:cNvPr>
          <p:cNvPicPr>
            <a:picLocks noChangeAspect="1"/>
          </p:cNvPicPr>
          <p:nvPr/>
        </p:nvPicPr>
        <p:blipFill>
          <a:blip r:embed="rId11"/>
          <a:stretch>
            <a:fillRect/>
          </a:stretch>
        </p:blipFill>
        <p:spPr>
          <a:xfrm>
            <a:off x="5509260" y="7777038"/>
            <a:ext cx="1254140" cy="1254140"/>
          </a:xfrm>
          <a:prstGeom prst="rect">
            <a:avLst/>
          </a:prstGeom>
        </p:spPr>
      </p:pic>
    </p:spTree>
    <p:extLst>
      <p:ext uri="{BB962C8B-B14F-4D97-AF65-F5344CB8AC3E}">
        <p14:creationId xmlns:p14="http://schemas.microsoft.com/office/powerpoint/2010/main" val="15230773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546F55B2CF074098673128CA549228" ma:contentTypeVersion="12" ma:contentTypeDescription="Create a new document." ma:contentTypeScope="" ma:versionID="186c6bd3656f45ccd92f2ae0e39b2b50">
  <xsd:schema xmlns:xsd="http://www.w3.org/2001/XMLSchema" xmlns:xs="http://www.w3.org/2001/XMLSchema" xmlns:p="http://schemas.microsoft.com/office/2006/metadata/properties" xmlns:ns2="2a49a129-ba36-4615-81ee-8eb61a13a5a4" xmlns:ns3="fd992137-03c7-4fb9-a048-2c3c71f9b746" targetNamespace="http://schemas.microsoft.com/office/2006/metadata/properties" ma:root="true" ma:fieldsID="db68cd8e355009604a1ca2ab92449755" ns2:_="" ns3:_="">
    <xsd:import namespace="2a49a129-ba36-4615-81ee-8eb61a13a5a4"/>
    <xsd:import namespace="fd992137-03c7-4fb9-a048-2c3c71f9b74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9a129-ba36-4615-81ee-8eb61a13a5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14d8cc-3c1b-4907-9913-3200a51e3e6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992137-03c7-4fb9-a048-2c3c71f9b74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3062485-1e5e-4d37-a187-2538b7574c00}" ma:internalName="TaxCatchAll" ma:showField="CatchAllData" ma:web="fd992137-03c7-4fb9-a048-2c3c71f9b7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992137-03c7-4fb9-a048-2c3c71f9b746" xsi:nil="true"/>
    <lcf76f155ced4ddcb4097134ff3c332f xmlns="2a49a129-ba36-4615-81ee-8eb61a13a5a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FBEB5B-11AB-4ABB-B986-FD155015CD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49a129-ba36-4615-81ee-8eb61a13a5a4"/>
    <ds:schemaRef ds:uri="fd992137-03c7-4fb9-a048-2c3c71f9b7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6EA30D-2832-4924-8F46-3A7D891CBE55}">
  <ds:schemaRefs>
    <ds:schemaRef ds:uri="http://schemas.microsoft.com/sharepoint/v3/contenttype/forms"/>
  </ds:schemaRefs>
</ds:datastoreItem>
</file>

<file path=customXml/itemProps3.xml><?xml version="1.0" encoding="utf-8"?>
<ds:datastoreItem xmlns:ds="http://schemas.openxmlformats.org/officeDocument/2006/customXml" ds:itemID="{6F6BCB1D-36F4-45AF-8E2E-7E1251EBE799}">
  <ds:schemaRefs>
    <ds:schemaRef ds:uri="2a49a129-ba36-4615-81ee-8eb61a13a5a4"/>
    <ds:schemaRef ds:uri="http://schemas.microsoft.com/office/infopath/2007/PartnerControls"/>
    <ds:schemaRef ds:uri="http://purl.org/dc/terms/"/>
    <ds:schemaRef ds:uri="http://purl.org/dc/elements/1.1/"/>
    <ds:schemaRef ds:uri="fd992137-03c7-4fb9-a048-2c3c71f9b746"/>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3077</TotalTime>
  <Words>545</Words>
  <Application>Microsoft Office PowerPoint</Application>
  <PresentationFormat>A4 Paper (210x297 mm)</PresentationFormat>
  <Paragraphs>64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Black</vt:lpstr>
      <vt:lpstr>Calibri</vt:lpstr>
      <vt:lpstr>Century Gothic</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Richman</dc:creator>
  <cp:lastModifiedBy>mbennett64.206</cp:lastModifiedBy>
  <cp:revision>305</cp:revision>
  <cp:lastPrinted>2025-07-22T13:47:20Z</cp:lastPrinted>
  <dcterms:created xsi:type="dcterms:W3CDTF">2021-03-22T16:14:17Z</dcterms:created>
  <dcterms:modified xsi:type="dcterms:W3CDTF">2026-04-27T15:27:39Z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0x010100FD546F55B2CF074098673128CA549228</vt:lpwstr>
  </property>
  <property fmtid="{D5CDD505-2E9C-101B-9397-08002B2CF9AE}" pid="3" name="MediaServiceImageTags">
    <vt:lpwstr/>
  </property>
</Properties>
</file>